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61" r:id="rId3"/>
    <p:sldId id="268" r:id="rId4"/>
    <p:sldId id="270" r:id="rId5"/>
    <p:sldId id="272" r:id="rId6"/>
    <p:sldId id="273" r:id="rId7"/>
    <p:sldId id="271" r:id="rId8"/>
    <p:sldId id="278" r:id="rId9"/>
    <p:sldId id="281" r:id="rId10"/>
    <p:sldId id="285" r:id="rId11"/>
    <p:sldId id="275" r:id="rId12"/>
    <p:sldId id="276" r:id="rId13"/>
    <p:sldId id="277" r:id="rId14"/>
    <p:sldId id="279" r:id="rId15"/>
    <p:sldId id="284" r:id="rId16"/>
    <p:sldId id="282" r:id="rId17"/>
    <p:sldId id="287" r:id="rId18"/>
    <p:sldId id="286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305" r:id="rId27"/>
    <p:sldId id="296" r:id="rId28"/>
    <p:sldId id="298" r:id="rId29"/>
    <p:sldId id="300" r:id="rId30"/>
    <p:sldId id="295" r:id="rId31"/>
    <p:sldId id="302" r:id="rId32"/>
    <p:sldId id="301" r:id="rId33"/>
    <p:sldId id="303" r:id="rId34"/>
    <p:sldId id="304" r:id="rId35"/>
    <p:sldId id="269" r:id="rId36"/>
    <p:sldId id="257" r:id="rId37"/>
    <p:sldId id="258" r:id="rId38"/>
    <p:sldId id="259" r:id="rId39"/>
    <p:sldId id="260" r:id="rId40"/>
    <p:sldId id="262" r:id="rId41"/>
    <p:sldId id="263" r:id="rId42"/>
    <p:sldId id="264" r:id="rId43"/>
    <p:sldId id="265" r:id="rId44"/>
    <p:sldId id="26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68"/>
    <p:restoredTop sz="86022"/>
  </p:normalViewPr>
  <p:slideViewPr>
    <p:cSldViewPr snapToGrid="0" snapToObjects="1">
      <p:cViewPr varScale="1">
        <p:scale>
          <a:sx n="140" d="100"/>
          <a:sy n="140" d="100"/>
        </p:scale>
        <p:origin x="7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38FE68-D148-4CB3-A9B4-2509E5AE68E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56C74AC-5B09-4072-9E14-7A10DBEFABF3}">
      <dgm:prSet/>
      <dgm:spPr/>
      <dgm:t>
        <a:bodyPr/>
        <a:lstStyle/>
        <a:p>
          <a:pPr>
            <a:lnSpc>
              <a:spcPct val="100000"/>
            </a:lnSpc>
          </a:pPr>
          <a:r>
            <a:rPr lang="en-IL"/>
            <a:t>Cluster data to gain knowledge while discarding old irrelevant raw data, due to storage limitations.</a:t>
          </a:r>
          <a:endParaRPr lang="en-US"/>
        </a:p>
      </dgm:t>
    </dgm:pt>
    <dgm:pt modelId="{04823F0E-0633-4E26-9F10-00F53ABA98C1}" type="parTrans" cxnId="{AEDEED6B-6008-4324-8421-91EA56AC0B04}">
      <dgm:prSet/>
      <dgm:spPr/>
      <dgm:t>
        <a:bodyPr/>
        <a:lstStyle/>
        <a:p>
          <a:endParaRPr lang="en-US"/>
        </a:p>
      </dgm:t>
    </dgm:pt>
    <dgm:pt modelId="{4A063117-64DF-465A-905D-0225E22DD6D0}" type="sibTrans" cxnId="{AEDEED6B-6008-4324-8421-91EA56AC0B0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404F8C5-3261-4BBB-9603-1EA2ED08035C}">
      <dgm:prSet/>
      <dgm:spPr/>
      <dgm:t>
        <a:bodyPr/>
        <a:lstStyle/>
        <a:p>
          <a:pPr>
            <a:lnSpc>
              <a:spcPct val="100000"/>
            </a:lnSpc>
          </a:pPr>
          <a:r>
            <a:rPr lang="en-IL" dirty="0"/>
            <a:t>Maintain enough knowledge regarding discraded data, so that clustering can be refined as new data arrives.</a:t>
          </a:r>
          <a:endParaRPr lang="en-US" dirty="0"/>
        </a:p>
      </dgm:t>
    </dgm:pt>
    <dgm:pt modelId="{E5249E55-12A0-456D-B78A-964554D9CC3A}" type="parTrans" cxnId="{6C27DF72-54EA-4BD8-84FF-85FCAF2E11B8}">
      <dgm:prSet/>
      <dgm:spPr/>
      <dgm:t>
        <a:bodyPr/>
        <a:lstStyle/>
        <a:p>
          <a:endParaRPr lang="en-US"/>
        </a:p>
      </dgm:t>
    </dgm:pt>
    <dgm:pt modelId="{1D476623-1409-4903-9755-764AB2B554DF}" type="sibTrans" cxnId="{6C27DF72-54EA-4BD8-84FF-85FCAF2E11B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8C6A98A-CA65-49B7-9111-EE6F04EC4CB7}">
      <dgm:prSet/>
      <dgm:spPr/>
      <dgm:t>
        <a:bodyPr/>
        <a:lstStyle/>
        <a:p>
          <a:pPr>
            <a:lnSpc>
              <a:spcPct val="100000"/>
            </a:lnSpc>
          </a:pPr>
          <a:r>
            <a:rPr lang="en-IL"/>
            <a:t>Build a machanism to discard / reassess old clusters, in </a:t>
          </a:r>
          <a:r>
            <a:rPr lang="en-US"/>
            <a:t>o</a:t>
          </a:r>
          <a:r>
            <a:rPr lang="en-IL"/>
            <a:t>rder to detect transient phenomena. Some algorithms use several time scales for this.</a:t>
          </a:r>
          <a:endParaRPr lang="en-US"/>
        </a:p>
      </dgm:t>
    </dgm:pt>
    <dgm:pt modelId="{19063419-57FA-4411-A81C-DF09D40C9AE4}" type="parTrans" cxnId="{BD18F689-913A-42A1-90C5-ADEAEFD3C14B}">
      <dgm:prSet/>
      <dgm:spPr/>
      <dgm:t>
        <a:bodyPr/>
        <a:lstStyle/>
        <a:p>
          <a:endParaRPr lang="en-US"/>
        </a:p>
      </dgm:t>
    </dgm:pt>
    <dgm:pt modelId="{152A0187-A3FF-41DA-B8EC-2D2250DBD89F}" type="sibTrans" cxnId="{BD18F689-913A-42A1-90C5-ADEAEFD3C14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497D696-B96D-4956-96EC-A35905230AED}">
      <dgm:prSet/>
      <dgm:spPr/>
      <dgm:t>
        <a:bodyPr/>
        <a:lstStyle/>
        <a:p>
          <a:pPr>
            <a:lnSpc>
              <a:spcPct val="100000"/>
            </a:lnSpc>
          </a:pPr>
          <a:r>
            <a:rPr lang="en-IL"/>
            <a:t>Incremental processing is imporatant due to computational limitations, as clustering at least in part isn’t done in post processing.</a:t>
          </a:r>
          <a:endParaRPr lang="en-US"/>
        </a:p>
      </dgm:t>
    </dgm:pt>
    <dgm:pt modelId="{810B76DF-8383-48C7-830E-B42F36413164}" type="parTrans" cxnId="{81A1EF14-4D5A-4E6A-9AC6-F191093D32D6}">
      <dgm:prSet/>
      <dgm:spPr/>
      <dgm:t>
        <a:bodyPr/>
        <a:lstStyle/>
        <a:p>
          <a:endParaRPr lang="en-US"/>
        </a:p>
      </dgm:t>
    </dgm:pt>
    <dgm:pt modelId="{E57FA2AC-4CEA-4033-9874-487BD19BC403}" type="sibTrans" cxnId="{81A1EF14-4D5A-4E6A-9AC6-F191093D32D6}">
      <dgm:prSet/>
      <dgm:spPr/>
      <dgm:t>
        <a:bodyPr/>
        <a:lstStyle/>
        <a:p>
          <a:endParaRPr lang="en-US"/>
        </a:p>
      </dgm:t>
    </dgm:pt>
    <dgm:pt modelId="{0132E1A2-D7E0-42BF-830E-5A152E04385F}" type="pres">
      <dgm:prSet presAssocID="{B238FE68-D148-4CB3-A9B4-2509E5AE68E9}" presName="root" presStyleCnt="0">
        <dgm:presLayoutVars>
          <dgm:dir/>
          <dgm:resizeHandles val="exact"/>
        </dgm:presLayoutVars>
      </dgm:prSet>
      <dgm:spPr/>
    </dgm:pt>
    <dgm:pt modelId="{404AECEC-851F-4D74-9263-75FC81A0DE5D}" type="pres">
      <dgm:prSet presAssocID="{B238FE68-D148-4CB3-A9B4-2509E5AE68E9}" presName="container" presStyleCnt="0">
        <dgm:presLayoutVars>
          <dgm:dir/>
          <dgm:resizeHandles val="exact"/>
        </dgm:presLayoutVars>
      </dgm:prSet>
      <dgm:spPr/>
    </dgm:pt>
    <dgm:pt modelId="{C43C8FFF-3A8C-47A9-B6F5-584FE05F78C9}" type="pres">
      <dgm:prSet presAssocID="{856C74AC-5B09-4072-9E14-7A10DBEFABF3}" presName="compNode" presStyleCnt="0"/>
      <dgm:spPr/>
    </dgm:pt>
    <dgm:pt modelId="{347FC169-D7FA-4312-9022-0B2BC5954647}" type="pres">
      <dgm:prSet presAssocID="{856C74AC-5B09-4072-9E14-7A10DBEFABF3}" presName="iconBgRect" presStyleLbl="bgShp" presStyleIdx="0" presStyleCnt="4"/>
      <dgm:spPr/>
    </dgm:pt>
    <dgm:pt modelId="{23EA7D6D-CFFD-4CCB-9D7F-451CEE91E9F2}" type="pres">
      <dgm:prSet presAssocID="{856C74AC-5B09-4072-9E14-7A10DBEFABF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3C414B1-5E82-42FC-9830-EE5C57FCCB01}" type="pres">
      <dgm:prSet presAssocID="{856C74AC-5B09-4072-9E14-7A10DBEFABF3}" presName="spaceRect" presStyleCnt="0"/>
      <dgm:spPr/>
    </dgm:pt>
    <dgm:pt modelId="{CAF62532-6DE6-4C41-B4DE-0230203625E6}" type="pres">
      <dgm:prSet presAssocID="{856C74AC-5B09-4072-9E14-7A10DBEFABF3}" presName="textRect" presStyleLbl="revTx" presStyleIdx="0" presStyleCnt="4">
        <dgm:presLayoutVars>
          <dgm:chMax val="1"/>
          <dgm:chPref val="1"/>
        </dgm:presLayoutVars>
      </dgm:prSet>
      <dgm:spPr/>
    </dgm:pt>
    <dgm:pt modelId="{2B68D6C6-474B-4BA9-823F-C47717453877}" type="pres">
      <dgm:prSet presAssocID="{4A063117-64DF-465A-905D-0225E22DD6D0}" presName="sibTrans" presStyleLbl="sibTrans2D1" presStyleIdx="0" presStyleCnt="0"/>
      <dgm:spPr/>
    </dgm:pt>
    <dgm:pt modelId="{095C62CB-6858-4A8C-A27F-E16BBCA492D9}" type="pres">
      <dgm:prSet presAssocID="{9404F8C5-3261-4BBB-9603-1EA2ED08035C}" presName="compNode" presStyleCnt="0"/>
      <dgm:spPr/>
    </dgm:pt>
    <dgm:pt modelId="{370F2D3F-57EF-4934-A8FB-86DCCB984DB5}" type="pres">
      <dgm:prSet presAssocID="{9404F8C5-3261-4BBB-9603-1EA2ED08035C}" presName="iconBgRect" presStyleLbl="bgShp" presStyleIdx="1" presStyleCnt="4"/>
      <dgm:spPr/>
    </dgm:pt>
    <dgm:pt modelId="{81766AB0-EBD2-4ACB-8382-F851C478692D}" type="pres">
      <dgm:prSet presAssocID="{9404F8C5-3261-4BBB-9603-1EA2ED08035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586B1EE6-DC22-4ED5-A1B7-16E4934DCAE3}" type="pres">
      <dgm:prSet presAssocID="{9404F8C5-3261-4BBB-9603-1EA2ED08035C}" presName="spaceRect" presStyleCnt="0"/>
      <dgm:spPr/>
    </dgm:pt>
    <dgm:pt modelId="{A53C18B1-82D1-44B1-B5E2-CE364D17AF6F}" type="pres">
      <dgm:prSet presAssocID="{9404F8C5-3261-4BBB-9603-1EA2ED08035C}" presName="textRect" presStyleLbl="revTx" presStyleIdx="1" presStyleCnt="4">
        <dgm:presLayoutVars>
          <dgm:chMax val="1"/>
          <dgm:chPref val="1"/>
        </dgm:presLayoutVars>
      </dgm:prSet>
      <dgm:spPr/>
    </dgm:pt>
    <dgm:pt modelId="{5C37999C-E470-4779-9E4C-2D84708CDE4B}" type="pres">
      <dgm:prSet presAssocID="{1D476623-1409-4903-9755-764AB2B554DF}" presName="sibTrans" presStyleLbl="sibTrans2D1" presStyleIdx="0" presStyleCnt="0"/>
      <dgm:spPr/>
    </dgm:pt>
    <dgm:pt modelId="{1798A2AB-D940-43DF-9A22-D9243DBCE6BA}" type="pres">
      <dgm:prSet presAssocID="{18C6A98A-CA65-49B7-9111-EE6F04EC4CB7}" presName="compNode" presStyleCnt="0"/>
      <dgm:spPr/>
    </dgm:pt>
    <dgm:pt modelId="{74DD6364-88B5-4410-AC30-EE8A4BF0F880}" type="pres">
      <dgm:prSet presAssocID="{18C6A98A-CA65-49B7-9111-EE6F04EC4CB7}" presName="iconBgRect" presStyleLbl="bgShp" presStyleIdx="2" presStyleCnt="4"/>
      <dgm:spPr/>
    </dgm:pt>
    <dgm:pt modelId="{B3122680-E74E-4186-9B30-D9809B3AA587}" type="pres">
      <dgm:prSet presAssocID="{18C6A98A-CA65-49B7-9111-EE6F04EC4CB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033EB1B-1A49-4E65-8F38-EE35A455DC9E}" type="pres">
      <dgm:prSet presAssocID="{18C6A98A-CA65-49B7-9111-EE6F04EC4CB7}" presName="spaceRect" presStyleCnt="0"/>
      <dgm:spPr/>
    </dgm:pt>
    <dgm:pt modelId="{06020AD0-3CDE-4F02-BF8C-98E2D9B826D4}" type="pres">
      <dgm:prSet presAssocID="{18C6A98A-CA65-49B7-9111-EE6F04EC4CB7}" presName="textRect" presStyleLbl="revTx" presStyleIdx="2" presStyleCnt="4">
        <dgm:presLayoutVars>
          <dgm:chMax val="1"/>
          <dgm:chPref val="1"/>
        </dgm:presLayoutVars>
      </dgm:prSet>
      <dgm:spPr/>
    </dgm:pt>
    <dgm:pt modelId="{0B36380E-709F-4A6E-8B86-BFD93661FE8E}" type="pres">
      <dgm:prSet presAssocID="{152A0187-A3FF-41DA-B8EC-2D2250DBD89F}" presName="sibTrans" presStyleLbl="sibTrans2D1" presStyleIdx="0" presStyleCnt="0"/>
      <dgm:spPr/>
    </dgm:pt>
    <dgm:pt modelId="{DEB25149-45C5-4C62-94C7-DF33E56AA3EE}" type="pres">
      <dgm:prSet presAssocID="{D497D696-B96D-4956-96EC-A35905230AED}" presName="compNode" presStyleCnt="0"/>
      <dgm:spPr/>
    </dgm:pt>
    <dgm:pt modelId="{1E534367-9448-4638-A4F1-65333AF71EEC}" type="pres">
      <dgm:prSet presAssocID="{D497D696-B96D-4956-96EC-A35905230AED}" presName="iconBgRect" presStyleLbl="bgShp" presStyleIdx="3" presStyleCnt="4"/>
      <dgm:spPr/>
    </dgm:pt>
    <dgm:pt modelId="{B1AB31B8-3F83-42B8-B253-E43D60734302}" type="pres">
      <dgm:prSet presAssocID="{D497D696-B96D-4956-96EC-A35905230AE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CCB5FE9-EC6B-4DAA-BD29-A92B8D554CA2}" type="pres">
      <dgm:prSet presAssocID="{D497D696-B96D-4956-96EC-A35905230AED}" presName="spaceRect" presStyleCnt="0"/>
      <dgm:spPr/>
    </dgm:pt>
    <dgm:pt modelId="{FCB8AEB0-24F5-4911-AE5D-4E8AA7F52111}" type="pres">
      <dgm:prSet presAssocID="{D497D696-B96D-4956-96EC-A35905230AE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1A1EF14-4D5A-4E6A-9AC6-F191093D32D6}" srcId="{B238FE68-D148-4CB3-A9B4-2509E5AE68E9}" destId="{D497D696-B96D-4956-96EC-A35905230AED}" srcOrd="3" destOrd="0" parTransId="{810B76DF-8383-48C7-830E-B42F36413164}" sibTransId="{E57FA2AC-4CEA-4033-9874-487BD19BC403}"/>
    <dgm:cxn modelId="{1539BB1C-9D78-E64A-9A09-3C05407DB431}" type="presOf" srcId="{1D476623-1409-4903-9755-764AB2B554DF}" destId="{5C37999C-E470-4779-9E4C-2D84708CDE4B}" srcOrd="0" destOrd="0" presId="urn:microsoft.com/office/officeart/2018/2/layout/IconCircleList"/>
    <dgm:cxn modelId="{41D9BD58-D853-0F43-BC48-31DA8F0A0B5E}" type="presOf" srcId="{152A0187-A3FF-41DA-B8EC-2D2250DBD89F}" destId="{0B36380E-709F-4A6E-8B86-BFD93661FE8E}" srcOrd="0" destOrd="0" presId="urn:microsoft.com/office/officeart/2018/2/layout/IconCircleList"/>
    <dgm:cxn modelId="{AEDEED6B-6008-4324-8421-91EA56AC0B04}" srcId="{B238FE68-D148-4CB3-A9B4-2509E5AE68E9}" destId="{856C74AC-5B09-4072-9E14-7A10DBEFABF3}" srcOrd="0" destOrd="0" parTransId="{04823F0E-0633-4E26-9F10-00F53ABA98C1}" sibTransId="{4A063117-64DF-465A-905D-0225E22DD6D0}"/>
    <dgm:cxn modelId="{6C27DF72-54EA-4BD8-84FF-85FCAF2E11B8}" srcId="{B238FE68-D148-4CB3-A9B4-2509E5AE68E9}" destId="{9404F8C5-3261-4BBB-9603-1EA2ED08035C}" srcOrd="1" destOrd="0" parTransId="{E5249E55-12A0-456D-B78A-964554D9CC3A}" sibTransId="{1D476623-1409-4903-9755-764AB2B554DF}"/>
    <dgm:cxn modelId="{BD18F689-913A-42A1-90C5-ADEAEFD3C14B}" srcId="{B238FE68-D148-4CB3-A9B4-2509E5AE68E9}" destId="{18C6A98A-CA65-49B7-9111-EE6F04EC4CB7}" srcOrd="2" destOrd="0" parTransId="{19063419-57FA-4411-A81C-DF09D40C9AE4}" sibTransId="{152A0187-A3FF-41DA-B8EC-2D2250DBD89F}"/>
    <dgm:cxn modelId="{D0B6D5C1-7DE1-6949-8E0E-E9CCEB63CD3B}" type="presOf" srcId="{B238FE68-D148-4CB3-A9B4-2509E5AE68E9}" destId="{0132E1A2-D7E0-42BF-830E-5A152E04385F}" srcOrd="0" destOrd="0" presId="urn:microsoft.com/office/officeart/2018/2/layout/IconCircleList"/>
    <dgm:cxn modelId="{F84487CD-E9CC-7643-9422-BD79A0D742D6}" type="presOf" srcId="{18C6A98A-CA65-49B7-9111-EE6F04EC4CB7}" destId="{06020AD0-3CDE-4F02-BF8C-98E2D9B826D4}" srcOrd="0" destOrd="0" presId="urn:microsoft.com/office/officeart/2018/2/layout/IconCircleList"/>
    <dgm:cxn modelId="{6FA293D8-1C16-1E4A-810E-CC2179EB113C}" type="presOf" srcId="{D497D696-B96D-4956-96EC-A35905230AED}" destId="{FCB8AEB0-24F5-4911-AE5D-4E8AA7F52111}" srcOrd="0" destOrd="0" presId="urn:microsoft.com/office/officeart/2018/2/layout/IconCircleList"/>
    <dgm:cxn modelId="{96F1C2D9-1564-0749-8EC2-797CAFD1898A}" type="presOf" srcId="{9404F8C5-3261-4BBB-9603-1EA2ED08035C}" destId="{A53C18B1-82D1-44B1-B5E2-CE364D17AF6F}" srcOrd="0" destOrd="0" presId="urn:microsoft.com/office/officeart/2018/2/layout/IconCircleList"/>
    <dgm:cxn modelId="{94B1FDDE-36AE-114A-A635-66EACE0346BF}" type="presOf" srcId="{4A063117-64DF-465A-905D-0225E22DD6D0}" destId="{2B68D6C6-474B-4BA9-823F-C47717453877}" srcOrd="0" destOrd="0" presId="urn:microsoft.com/office/officeart/2018/2/layout/IconCircleList"/>
    <dgm:cxn modelId="{2723BFF0-E63F-484C-BB1F-8B67558A9ECF}" type="presOf" srcId="{856C74AC-5B09-4072-9E14-7A10DBEFABF3}" destId="{CAF62532-6DE6-4C41-B4DE-0230203625E6}" srcOrd="0" destOrd="0" presId="urn:microsoft.com/office/officeart/2018/2/layout/IconCircleList"/>
    <dgm:cxn modelId="{779735A2-E1A7-0D4B-9FB9-9188BAD564C1}" type="presParOf" srcId="{0132E1A2-D7E0-42BF-830E-5A152E04385F}" destId="{404AECEC-851F-4D74-9263-75FC81A0DE5D}" srcOrd="0" destOrd="0" presId="urn:microsoft.com/office/officeart/2018/2/layout/IconCircleList"/>
    <dgm:cxn modelId="{CC72561F-DE8E-554F-95BD-9CC8CB5104CE}" type="presParOf" srcId="{404AECEC-851F-4D74-9263-75FC81A0DE5D}" destId="{C43C8FFF-3A8C-47A9-B6F5-584FE05F78C9}" srcOrd="0" destOrd="0" presId="urn:microsoft.com/office/officeart/2018/2/layout/IconCircleList"/>
    <dgm:cxn modelId="{17EB465C-CB93-D54F-BA9C-87E6332189BE}" type="presParOf" srcId="{C43C8FFF-3A8C-47A9-B6F5-584FE05F78C9}" destId="{347FC169-D7FA-4312-9022-0B2BC5954647}" srcOrd="0" destOrd="0" presId="urn:microsoft.com/office/officeart/2018/2/layout/IconCircleList"/>
    <dgm:cxn modelId="{924FB032-4AD9-5B41-9B56-526234E98543}" type="presParOf" srcId="{C43C8FFF-3A8C-47A9-B6F5-584FE05F78C9}" destId="{23EA7D6D-CFFD-4CCB-9D7F-451CEE91E9F2}" srcOrd="1" destOrd="0" presId="urn:microsoft.com/office/officeart/2018/2/layout/IconCircleList"/>
    <dgm:cxn modelId="{82D7512E-4475-3740-B468-D3ECB0F88970}" type="presParOf" srcId="{C43C8FFF-3A8C-47A9-B6F5-584FE05F78C9}" destId="{D3C414B1-5E82-42FC-9830-EE5C57FCCB01}" srcOrd="2" destOrd="0" presId="urn:microsoft.com/office/officeart/2018/2/layout/IconCircleList"/>
    <dgm:cxn modelId="{EC06BB76-4907-8E49-9C83-776B20DC3C61}" type="presParOf" srcId="{C43C8FFF-3A8C-47A9-B6F5-584FE05F78C9}" destId="{CAF62532-6DE6-4C41-B4DE-0230203625E6}" srcOrd="3" destOrd="0" presId="urn:microsoft.com/office/officeart/2018/2/layout/IconCircleList"/>
    <dgm:cxn modelId="{0DFB7243-0520-E44F-965B-A0EE3E13DE5D}" type="presParOf" srcId="{404AECEC-851F-4D74-9263-75FC81A0DE5D}" destId="{2B68D6C6-474B-4BA9-823F-C47717453877}" srcOrd="1" destOrd="0" presId="urn:microsoft.com/office/officeart/2018/2/layout/IconCircleList"/>
    <dgm:cxn modelId="{175C6AE8-897A-844C-9B61-7A051E3324A3}" type="presParOf" srcId="{404AECEC-851F-4D74-9263-75FC81A0DE5D}" destId="{095C62CB-6858-4A8C-A27F-E16BBCA492D9}" srcOrd="2" destOrd="0" presId="urn:microsoft.com/office/officeart/2018/2/layout/IconCircleList"/>
    <dgm:cxn modelId="{E3326198-8ECA-E147-81E4-3D613A0CC986}" type="presParOf" srcId="{095C62CB-6858-4A8C-A27F-E16BBCA492D9}" destId="{370F2D3F-57EF-4934-A8FB-86DCCB984DB5}" srcOrd="0" destOrd="0" presId="urn:microsoft.com/office/officeart/2018/2/layout/IconCircleList"/>
    <dgm:cxn modelId="{5F617673-053A-7B49-8877-879A2F1AB3CE}" type="presParOf" srcId="{095C62CB-6858-4A8C-A27F-E16BBCA492D9}" destId="{81766AB0-EBD2-4ACB-8382-F851C478692D}" srcOrd="1" destOrd="0" presId="urn:microsoft.com/office/officeart/2018/2/layout/IconCircleList"/>
    <dgm:cxn modelId="{6131C32B-BA3F-394B-B481-F0AD822BC33A}" type="presParOf" srcId="{095C62CB-6858-4A8C-A27F-E16BBCA492D9}" destId="{586B1EE6-DC22-4ED5-A1B7-16E4934DCAE3}" srcOrd="2" destOrd="0" presId="urn:microsoft.com/office/officeart/2018/2/layout/IconCircleList"/>
    <dgm:cxn modelId="{A425119C-90F1-8B4D-A12C-5CC63238A6C0}" type="presParOf" srcId="{095C62CB-6858-4A8C-A27F-E16BBCA492D9}" destId="{A53C18B1-82D1-44B1-B5E2-CE364D17AF6F}" srcOrd="3" destOrd="0" presId="urn:microsoft.com/office/officeart/2018/2/layout/IconCircleList"/>
    <dgm:cxn modelId="{FE5ED897-A1A7-7444-8558-FE0E0FF4100D}" type="presParOf" srcId="{404AECEC-851F-4D74-9263-75FC81A0DE5D}" destId="{5C37999C-E470-4779-9E4C-2D84708CDE4B}" srcOrd="3" destOrd="0" presId="urn:microsoft.com/office/officeart/2018/2/layout/IconCircleList"/>
    <dgm:cxn modelId="{D34E4EB2-6EC6-D642-97D3-AF488F04CF9C}" type="presParOf" srcId="{404AECEC-851F-4D74-9263-75FC81A0DE5D}" destId="{1798A2AB-D940-43DF-9A22-D9243DBCE6BA}" srcOrd="4" destOrd="0" presId="urn:microsoft.com/office/officeart/2018/2/layout/IconCircleList"/>
    <dgm:cxn modelId="{6A8D6D71-DBF0-9144-82F7-5F65F7922469}" type="presParOf" srcId="{1798A2AB-D940-43DF-9A22-D9243DBCE6BA}" destId="{74DD6364-88B5-4410-AC30-EE8A4BF0F880}" srcOrd="0" destOrd="0" presId="urn:microsoft.com/office/officeart/2018/2/layout/IconCircleList"/>
    <dgm:cxn modelId="{F0274DA4-77B0-7A41-A7EB-B1B230BCD176}" type="presParOf" srcId="{1798A2AB-D940-43DF-9A22-D9243DBCE6BA}" destId="{B3122680-E74E-4186-9B30-D9809B3AA587}" srcOrd="1" destOrd="0" presId="urn:microsoft.com/office/officeart/2018/2/layout/IconCircleList"/>
    <dgm:cxn modelId="{1BF5C347-710A-8847-8795-5D22583C7088}" type="presParOf" srcId="{1798A2AB-D940-43DF-9A22-D9243DBCE6BA}" destId="{7033EB1B-1A49-4E65-8F38-EE35A455DC9E}" srcOrd="2" destOrd="0" presId="urn:microsoft.com/office/officeart/2018/2/layout/IconCircleList"/>
    <dgm:cxn modelId="{37D9030E-6D4B-A84C-9FDF-06A23A31A357}" type="presParOf" srcId="{1798A2AB-D940-43DF-9A22-D9243DBCE6BA}" destId="{06020AD0-3CDE-4F02-BF8C-98E2D9B826D4}" srcOrd="3" destOrd="0" presId="urn:microsoft.com/office/officeart/2018/2/layout/IconCircleList"/>
    <dgm:cxn modelId="{9C5790C4-4BA8-6F4A-907E-57C8C9314DA1}" type="presParOf" srcId="{404AECEC-851F-4D74-9263-75FC81A0DE5D}" destId="{0B36380E-709F-4A6E-8B86-BFD93661FE8E}" srcOrd="5" destOrd="0" presId="urn:microsoft.com/office/officeart/2018/2/layout/IconCircleList"/>
    <dgm:cxn modelId="{AB7276EC-1E86-754B-AB34-D6EDB156C75E}" type="presParOf" srcId="{404AECEC-851F-4D74-9263-75FC81A0DE5D}" destId="{DEB25149-45C5-4C62-94C7-DF33E56AA3EE}" srcOrd="6" destOrd="0" presId="urn:microsoft.com/office/officeart/2018/2/layout/IconCircleList"/>
    <dgm:cxn modelId="{CB89D9E2-6BE0-614B-B1CB-9A5D73DE04E6}" type="presParOf" srcId="{DEB25149-45C5-4C62-94C7-DF33E56AA3EE}" destId="{1E534367-9448-4638-A4F1-65333AF71EEC}" srcOrd="0" destOrd="0" presId="urn:microsoft.com/office/officeart/2018/2/layout/IconCircleList"/>
    <dgm:cxn modelId="{F9E3A914-761C-2D4C-A9B6-1B49105A5769}" type="presParOf" srcId="{DEB25149-45C5-4C62-94C7-DF33E56AA3EE}" destId="{B1AB31B8-3F83-42B8-B253-E43D60734302}" srcOrd="1" destOrd="0" presId="urn:microsoft.com/office/officeart/2018/2/layout/IconCircleList"/>
    <dgm:cxn modelId="{AE34D3CE-CDE9-1443-93AD-FFF87BB37CC4}" type="presParOf" srcId="{DEB25149-45C5-4C62-94C7-DF33E56AA3EE}" destId="{FCCB5FE9-EC6B-4DAA-BD29-A92B8D554CA2}" srcOrd="2" destOrd="0" presId="urn:microsoft.com/office/officeart/2018/2/layout/IconCircleList"/>
    <dgm:cxn modelId="{858C77D7-AF92-6644-975E-7CB7A1BDD238}" type="presParOf" srcId="{DEB25149-45C5-4C62-94C7-DF33E56AA3EE}" destId="{FCB8AEB0-24F5-4911-AE5D-4E8AA7F521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FC169-D7FA-4312-9022-0B2BC5954647}">
      <dsp:nvSpPr>
        <dsp:cNvPr id="0" name=""/>
        <dsp:cNvSpPr/>
      </dsp:nvSpPr>
      <dsp:spPr>
        <a:xfrm>
          <a:off x="437006" y="46914"/>
          <a:ext cx="1242801" cy="12428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A7D6D-CFFD-4CCB-9D7F-451CEE91E9F2}">
      <dsp:nvSpPr>
        <dsp:cNvPr id="0" name=""/>
        <dsp:cNvSpPr/>
      </dsp:nvSpPr>
      <dsp:spPr>
        <a:xfrm>
          <a:off x="697995" y="307902"/>
          <a:ext cx="720824" cy="7208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62532-6DE6-4C41-B4DE-0230203625E6}">
      <dsp:nvSpPr>
        <dsp:cNvPr id="0" name=""/>
        <dsp:cNvSpPr/>
      </dsp:nvSpPr>
      <dsp:spPr>
        <a:xfrm>
          <a:off x="1946122" y="46914"/>
          <a:ext cx="2929459" cy="1242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Cluster data to gain knowledge while discarding old irrelevant raw data, due to storage limitations.</a:t>
          </a:r>
          <a:endParaRPr lang="en-US" sz="1600" kern="1200"/>
        </a:p>
      </dsp:txBody>
      <dsp:txXfrm>
        <a:off x="1946122" y="46914"/>
        <a:ext cx="2929459" cy="1242801"/>
      </dsp:txXfrm>
    </dsp:sp>
    <dsp:sp modelId="{370F2D3F-57EF-4934-A8FB-86DCCB984DB5}">
      <dsp:nvSpPr>
        <dsp:cNvPr id="0" name=""/>
        <dsp:cNvSpPr/>
      </dsp:nvSpPr>
      <dsp:spPr>
        <a:xfrm>
          <a:off x="5386018" y="46914"/>
          <a:ext cx="1242801" cy="12428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766AB0-EBD2-4ACB-8382-F851C478692D}">
      <dsp:nvSpPr>
        <dsp:cNvPr id="0" name=""/>
        <dsp:cNvSpPr/>
      </dsp:nvSpPr>
      <dsp:spPr>
        <a:xfrm>
          <a:off x="5647006" y="307902"/>
          <a:ext cx="720824" cy="7208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C18B1-82D1-44B1-B5E2-CE364D17AF6F}">
      <dsp:nvSpPr>
        <dsp:cNvPr id="0" name=""/>
        <dsp:cNvSpPr/>
      </dsp:nvSpPr>
      <dsp:spPr>
        <a:xfrm>
          <a:off x="6895133" y="46914"/>
          <a:ext cx="2929459" cy="1242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 dirty="0"/>
            <a:t>Maintain enough knowledge regarding discraded data, so that clustering can be refined as new data arrives.</a:t>
          </a:r>
          <a:endParaRPr lang="en-US" sz="1600" kern="1200" dirty="0"/>
        </a:p>
      </dsp:txBody>
      <dsp:txXfrm>
        <a:off x="6895133" y="46914"/>
        <a:ext cx="2929459" cy="1242801"/>
      </dsp:txXfrm>
    </dsp:sp>
    <dsp:sp modelId="{74DD6364-88B5-4410-AC30-EE8A4BF0F880}">
      <dsp:nvSpPr>
        <dsp:cNvPr id="0" name=""/>
        <dsp:cNvSpPr/>
      </dsp:nvSpPr>
      <dsp:spPr>
        <a:xfrm>
          <a:off x="437006" y="1818032"/>
          <a:ext cx="1242801" cy="1242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122680-E74E-4186-9B30-D9809B3AA587}">
      <dsp:nvSpPr>
        <dsp:cNvPr id="0" name=""/>
        <dsp:cNvSpPr/>
      </dsp:nvSpPr>
      <dsp:spPr>
        <a:xfrm>
          <a:off x="697995" y="2079020"/>
          <a:ext cx="720824" cy="7208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020AD0-3CDE-4F02-BF8C-98E2D9B826D4}">
      <dsp:nvSpPr>
        <dsp:cNvPr id="0" name=""/>
        <dsp:cNvSpPr/>
      </dsp:nvSpPr>
      <dsp:spPr>
        <a:xfrm>
          <a:off x="1946122" y="1818032"/>
          <a:ext cx="2929459" cy="1242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Build a machanism to discard / reassess old clusters, in </a:t>
          </a:r>
          <a:r>
            <a:rPr lang="en-US" sz="1600" kern="1200"/>
            <a:t>o</a:t>
          </a:r>
          <a:r>
            <a:rPr lang="en-IL" sz="1600" kern="1200"/>
            <a:t>rder to detect transient phenomena. Some algorithms use several time scales for this.</a:t>
          </a:r>
          <a:endParaRPr lang="en-US" sz="1600" kern="1200"/>
        </a:p>
      </dsp:txBody>
      <dsp:txXfrm>
        <a:off x="1946122" y="1818032"/>
        <a:ext cx="2929459" cy="1242801"/>
      </dsp:txXfrm>
    </dsp:sp>
    <dsp:sp modelId="{1E534367-9448-4638-A4F1-65333AF71EEC}">
      <dsp:nvSpPr>
        <dsp:cNvPr id="0" name=""/>
        <dsp:cNvSpPr/>
      </dsp:nvSpPr>
      <dsp:spPr>
        <a:xfrm>
          <a:off x="5386018" y="1818032"/>
          <a:ext cx="1242801" cy="12428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AB31B8-3F83-42B8-B253-E43D60734302}">
      <dsp:nvSpPr>
        <dsp:cNvPr id="0" name=""/>
        <dsp:cNvSpPr/>
      </dsp:nvSpPr>
      <dsp:spPr>
        <a:xfrm>
          <a:off x="5647006" y="2079020"/>
          <a:ext cx="720824" cy="7208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B8AEB0-24F5-4911-AE5D-4E8AA7F52111}">
      <dsp:nvSpPr>
        <dsp:cNvPr id="0" name=""/>
        <dsp:cNvSpPr/>
      </dsp:nvSpPr>
      <dsp:spPr>
        <a:xfrm>
          <a:off x="6895133" y="1818032"/>
          <a:ext cx="2929459" cy="1242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Incremental processing is imporatant due to computational limitations, as clustering at least in part isn’t done in post processing.</a:t>
          </a:r>
          <a:endParaRPr lang="en-US" sz="1600" kern="1200"/>
        </a:p>
      </dsp:txBody>
      <dsp:txXfrm>
        <a:off x="6895133" y="1818032"/>
        <a:ext cx="2929459" cy="12428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E747-B80B-2342-ABC8-93890371CDB7}" type="datetimeFigureOut">
              <a:rPr lang="en-IL" smtClean="0"/>
              <a:t>03/05/2021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56B7-C216-7C48-B440-ED1DD80C775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65410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הצגה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07963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מוסיפים: </a:t>
            </a:r>
            <a:r>
              <a:rPr lang="en-US" dirty="0"/>
              <a:t>decay </a:t>
            </a:r>
            <a:r>
              <a:rPr lang="he-IL" dirty="0"/>
              <a:t> ל</a:t>
            </a:r>
            <a:r>
              <a:rPr lang="en-US" dirty="0"/>
              <a:t>old clusters</a:t>
            </a:r>
          </a:p>
          <a:p>
            <a:pPr marL="0" algn="r" defTabSz="914400" rtl="1" eaLnBrk="1" latinLnBrk="0" hangingPunct="1"/>
            <a:r>
              <a:rPr lang="he-IL" dirty="0"/>
              <a:t>יש הבחנה בין </a:t>
            </a:r>
            <a:r>
              <a:rPr lang="he-IL" dirty="0" err="1"/>
              <a:t>קלסטרים</a:t>
            </a:r>
            <a:r>
              <a:rPr lang="he-IL" dirty="0"/>
              <a:t> </a:t>
            </a:r>
            <a:r>
              <a:rPr lang="en-US" dirty="0"/>
              <a:t>core</a:t>
            </a:r>
            <a:r>
              <a:rPr lang="he-IL" dirty="0"/>
              <a:t>  ו</a:t>
            </a:r>
            <a:r>
              <a:rPr lang="en-US" dirty="0"/>
              <a:t> outliers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מעבר לפי משקל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9766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מרכזים מנסים להתקרב. לנקודות. </a:t>
            </a:r>
          </a:p>
          <a:p>
            <a:pPr marL="0" algn="r" defTabSz="914400" rtl="1" eaLnBrk="1" latinLnBrk="0" hangingPunct="1"/>
            <a:r>
              <a:rPr lang="he-IL" dirty="0"/>
              <a:t>עוד בהמשך.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08246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משפחה שנייה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44621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בונים </a:t>
            </a:r>
            <a:r>
              <a:rPr lang="en-US" dirty="0"/>
              <a:t>grid</a:t>
            </a:r>
            <a:r>
              <a:rPr lang="he-IL" dirty="0"/>
              <a:t> וסופרים צפיפות.</a:t>
            </a:r>
          </a:p>
          <a:p>
            <a:pPr marL="0" algn="r" defTabSz="914400" rtl="1" eaLnBrk="1" latinLnBrk="0" hangingPunct="1"/>
            <a:r>
              <a:rPr lang="he-IL" dirty="0"/>
              <a:t>ממפים דגימה לצפיפות.</a:t>
            </a:r>
          </a:p>
          <a:p>
            <a:pPr marL="0" algn="r" defTabSz="914400" rtl="1" eaLnBrk="1" latinLnBrk="0" hangingPunct="1"/>
            <a:r>
              <a:rPr lang="he-IL" dirty="0"/>
              <a:t>אחרי זה עושים </a:t>
            </a:r>
            <a:r>
              <a:rPr lang="en-US" dirty="0"/>
              <a:t>clustering </a:t>
            </a:r>
            <a:r>
              <a:rPr lang="he-IL" dirty="0"/>
              <a:t> על צפיפות.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41883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תמיכה מובנית בצורות שונות.</a:t>
            </a:r>
          </a:p>
          <a:p>
            <a:pPr algn="r" rtl="1"/>
            <a:r>
              <a:rPr lang="he-IL" dirty="0"/>
              <a:t>צריך להחזיק את כל  ה-</a:t>
            </a:r>
            <a:r>
              <a:rPr lang="en-US" dirty="0"/>
              <a:t>grid </a:t>
            </a:r>
            <a:r>
              <a:rPr lang="he-IL" dirty="0"/>
              <a:t>,  עלול להיות תובעני מבחינת זיכרון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רשת בועה או אדפטיבית או רקורסיה.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8814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מבחין בין סוגים שונים של צפיפות: צפוף, לא צפוף או באמצע.</a:t>
            </a:r>
          </a:p>
          <a:p>
            <a:pPr marL="0" algn="r" defTabSz="914400" rtl="1" eaLnBrk="1" latinLnBrk="0" hangingPunct="1"/>
            <a:r>
              <a:rPr lang="he-IL" dirty="0"/>
              <a:t>מגדילים אותם.</a:t>
            </a:r>
          </a:p>
          <a:p>
            <a:pPr marL="0" algn="r" defTabSz="914400" rtl="1" eaLnBrk="1" latinLnBrk="0" hangingPunct="1"/>
            <a:endParaRPr lang="he-IL" dirty="0"/>
          </a:p>
          <a:p>
            <a:pPr marL="0" algn="r" defTabSz="914400" rtl="1" eaLnBrk="1" latinLnBrk="0" hangingPunct="1"/>
            <a:endParaRPr lang="he-IL" dirty="0"/>
          </a:p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14615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אלגוריתם אבולוציוני</a:t>
            </a:r>
          </a:p>
          <a:p>
            <a:pPr marL="0" algn="r" defTabSz="914400" rtl="1" eaLnBrk="1" latinLnBrk="0" hangingPunct="1"/>
            <a:endParaRPr lang="he-IL" dirty="0"/>
          </a:p>
          <a:p>
            <a:pPr marL="0" algn="r" defTabSz="914400" rtl="1" eaLnBrk="1" latinLnBrk="0" hangingPunct="1"/>
            <a:r>
              <a:rPr lang="he-IL" dirty="0"/>
              <a:t>אין שני שלבים – </a:t>
            </a:r>
            <a:r>
              <a:rPr lang="en-US" dirty="0"/>
              <a:t>incremental</a:t>
            </a:r>
            <a:endParaRPr lang="he-IL" dirty="0"/>
          </a:p>
          <a:p>
            <a:pPr marL="0" algn="r" defTabSz="914400" rtl="1" eaLnBrk="1" latinLnBrk="0" hangingPunct="1"/>
            <a:endParaRPr lang="he-IL" dirty="0"/>
          </a:p>
          <a:p>
            <a:pPr marL="0" algn="r" defTabSz="914400" rtl="1" eaLnBrk="1" latinLnBrk="0" hangingPunct="1"/>
            <a:r>
              <a:rPr lang="he-IL" dirty="0"/>
              <a:t>לא צריך </a:t>
            </a:r>
            <a:r>
              <a:rPr lang="en-US" dirty="0"/>
              <a:t>post processing</a:t>
            </a:r>
            <a:r>
              <a:rPr lang="he-IL" dirty="0"/>
              <a:t>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03666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 err="1"/>
              <a:t>אוכלוסיה</a:t>
            </a:r>
            <a:r>
              <a:rPr lang="he-IL" dirty="0"/>
              <a:t>, שרידות,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88412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ילודה,</a:t>
            </a:r>
          </a:p>
          <a:p>
            <a:pPr marL="0" algn="r" defTabSz="914400" rtl="1" eaLnBrk="1" latinLnBrk="0" hangingPunct="1"/>
            <a:r>
              <a:rPr lang="he-IL" dirty="0"/>
              <a:t>מיזוג גנים</a:t>
            </a:r>
          </a:p>
          <a:p>
            <a:pPr marL="0" algn="r" defTabSz="914400" rtl="1" eaLnBrk="1" latinLnBrk="0" hangingPunct="1"/>
            <a:r>
              <a:rPr lang="he-IL" dirty="0"/>
              <a:t>מוטציה</a:t>
            </a:r>
          </a:p>
          <a:p>
            <a:pPr marL="0" algn="r" defTabSz="914400" rtl="1" eaLnBrk="1" latinLnBrk="0" hangingPunct="1"/>
            <a:r>
              <a:rPr lang="he-IL" dirty="0"/>
              <a:t>אין בעיה עם מקסימה </a:t>
            </a:r>
            <a:r>
              <a:rPr lang="he-IL" dirty="0" err="1"/>
              <a:t>לוקאליתץ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41441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שני חלקים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3916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מאמר סקירה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51 אלגוריתמים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מכנה משותף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0694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בונים </a:t>
            </a:r>
            <a:r>
              <a:rPr lang="en-US" dirty="0"/>
              <a:t>micro-cluster</a:t>
            </a:r>
            <a:r>
              <a:rPr lang="he-IL" dirty="0"/>
              <a:t> לכל דגימה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40199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בליעה לתוך </a:t>
            </a:r>
            <a:r>
              <a:rPr lang="en-US" dirty="0"/>
              <a:t>clusters</a:t>
            </a:r>
            <a:r>
              <a:rPr lang="he-IL" dirty="0"/>
              <a:t> קיימים אם יש  מישהו קרוב.</a:t>
            </a:r>
          </a:p>
          <a:p>
            <a:pPr marL="0" algn="r" defTabSz="914400" rtl="1" eaLnBrk="1" latinLnBrk="0" hangingPunct="1"/>
            <a:r>
              <a:rPr lang="en-US" dirty="0"/>
              <a:t>Aging</a:t>
            </a:r>
          </a:p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85685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err="1"/>
              <a:t>איתחול</a:t>
            </a:r>
            <a:r>
              <a:rPr lang="he-IL" dirty="0"/>
              <a:t> – </a:t>
            </a:r>
            <a:r>
              <a:rPr lang="en-US" dirty="0"/>
              <a:t>macro-clusters</a:t>
            </a:r>
            <a:r>
              <a:rPr lang="he-IL" dirty="0"/>
              <a:t>, ואבולוציה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3083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מדי פעם מנקים </a:t>
            </a:r>
            <a:r>
              <a:rPr lang="en-US" dirty="0"/>
              <a:t>micro-clusters </a:t>
            </a:r>
            <a:r>
              <a:rPr lang="he-IL" dirty="0"/>
              <a:t> ישנים.</a:t>
            </a:r>
          </a:p>
          <a:p>
            <a:pPr algn="r" rtl="1"/>
            <a:r>
              <a:rPr lang="he-IL" dirty="0"/>
              <a:t>איחוד קרובים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25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75150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מדי פעם מנקים </a:t>
            </a:r>
            <a:r>
              <a:rPr lang="en-US" dirty="0"/>
              <a:t>micro-clusters </a:t>
            </a:r>
            <a:r>
              <a:rPr lang="he-IL" dirty="0"/>
              <a:t> ישנים.</a:t>
            </a:r>
          </a:p>
          <a:p>
            <a:pPr algn="r" rtl="1"/>
            <a:r>
              <a:rPr lang="he-IL" dirty="0"/>
              <a:t>איחוד קרובים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26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32171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מידה </a:t>
            </a:r>
            <a:r>
              <a:rPr lang="he-IL" dirty="0" err="1"/>
              <a:t>ראדיאלית</a:t>
            </a:r>
            <a:r>
              <a:rPr lang="he-IL" dirty="0"/>
              <a:t>, מעדיפה מרכזים עגולים.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27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12367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הרצה על  </a:t>
            </a:r>
            <a:r>
              <a:rPr lang="he-IL" dirty="0" err="1"/>
              <a:t>גאוסיאנים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שינוי לא מונוטוני</a:t>
            </a:r>
          </a:p>
          <a:p>
            <a:pPr algn="r" rtl="1"/>
            <a:r>
              <a:rPr lang="he-IL" dirty="0"/>
              <a:t>נובע מהעובדה ש- </a:t>
            </a:r>
            <a:r>
              <a:rPr lang="en-US" dirty="0"/>
              <a:t>f</a:t>
            </a:r>
            <a:r>
              <a:rPr lang="he-IL" dirty="0"/>
              <a:t> לא מנורמל בכמות ה- </a:t>
            </a:r>
            <a:r>
              <a:rPr lang="en-US" dirty="0"/>
              <a:t>micro –clusters</a:t>
            </a:r>
            <a:r>
              <a:rPr lang="he-IL" dirty="0"/>
              <a:t>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28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58322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מספר סוגי מידע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29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957322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השוואה עם אלגוריתמים שונים. שימו לב לב להעדפה לעיגולים.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30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3837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השוואת ביצועים. נראה </a:t>
            </a:r>
            <a:r>
              <a:rPr lang="he-IL" dirty="0" err="1"/>
              <a:t>שהיעצועים</a:t>
            </a:r>
            <a:r>
              <a:rPr lang="he-IL" dirty="0"/>
              <a:t> סבירים, אבל לא עדיפים.</a:t>
            </a:r>
          </a:p>
          <a:p>
            <a:pPr algn="r" rtl="1"/>
            <a:r>
              <a:rPr lang="he-IL" dirty="0"/>
              <a:t>זה מפתיע, כי המדד הוא הוא הגודל שממזערים.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31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03744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שימושים:</a:t>
            </a:r>
          </a:p>
          <a:p>
            <a:pPr marL="171450" indent="-1714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סנסור</a:t>
            </a:r>
          </a:p>
          <a:p>
            <a:pPr marL="171450" indent="-1714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רשת חברתית</a:t>
            </a:r>
          </a:p>
          <a:p>
            <a:pPr marL="171450" indent="-1714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מניות</a:t>
            </a:r>
          </a:p>
          <a:p>
            <a:pPr marL="171450" indent="-171450" algn="r" defTabSz="914400" rtl="1" eaLnBrk="1" latinLnBrk="0" hangingPunct="1">
              <a:buFont typeface="Arial" panose="020B0604020202020204" pitchFamily="34" charset="0"/>
              <a:buChar char="•"/>
            </a:pPr>
            <a:endParaRPr lang="he-IL" dirty="0"/>
          </a:p>
          <a:p>
            <a:pPr marL="0" indent="0" algn="r" defTabSz="914400" rtl="1" eaLnBrk="1" latinLnBrk="0" hangingPunct="1">
              <a:buFont typeface="Arial" panose="020B0604020202020204" pitchFamily="34" charset="0"/>
              <a:buNone/>
            </a:pPr>
            <a:r>
              <a:rPr lang="he-IL" dirty="0"/>
              <a:t>מאפיינים</a:t>
            </a:r>
          </a:p>
          <a:p>
            <a:pPr marL="171450" indent="-1714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 err="1"/>
              <a:t>דאטא</a:t>
            </a:r>
            <a:r>
              <a:rPr lang="he-IL" dirty="0"/>
              <a:t> נצבר לאט</a:t>
            </a:r>
          </a:p>
          <a:p>
            <a:pPr marL="171450" indent="-1714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אינסוף </a:t>
            </a:r>
            <a:r>
              <a:rPr lang="he-IL" dirty="0" err="1"/>
              <a:t>דאטא</a:t>
            </a:r>
            <a:endParaRPr lang="he-IL" dirty="0"/>
          </a:p>
          <a:p>
            <a:pPr marL="171450" indent="-1714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לא </a:t>
            </a:r>
            <a:r>
              <a:rPr lang="he-IL" dirty="0" err="1"/>
              <a:t>סטציונארי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65491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הפעם על כל </a:t>
            </a:r>
            <a:r>
              <a:rPr lang="he-IL" dirty="0" err="1"/>
              <a:t>הדאטא</a:t>
            </a:r>
            <a:r>
              <a:rPr lang="he-IL" dirty="0"/>
              <a:t>.</a:t>
            </a:r>
          </a:p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32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21931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err="1"/>
              <a:t>ואריאנס</a:t>
            </a:r>
            <a:r>
              <a:rPr lang="he-IL" dirty="0"/>
              <a:t> גדול משמאל.</a:t>
            </a:r>
          </a:p>
          <a:p>
            <a:pPr algn="r" rtl="1"/>
            <a:r>
              <a:rPr lang="he-IL" dirty="0"/>
              <a:t>כי </a:t>
            </a:r>
            <a:r>
              <a:rPr lang="he-IL" dirty="0" err="1"/>
              <a:t>הדאטא</a:t>
            </a:r>
            <a:r>
              <a:rPr lang="he-IL" dirty="0"/>
              <a:t> מהיר.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33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24911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34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18469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אתגרים:</a:t>
            </a:r>
          </a:p>
          <a:p>
            <a:pPr marL="171450" indent="-1714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אשכול עם </a:t>
            </a:r>
            <a:r>
              <a:rPr lang="he-IL" dirty="0" err="1"/>
              <a:t>דאטא</a:t>
            </a:r>
            <a:r>
              <a:rPr lang="he-IL" dirty="0"/>
              <a:t> חלקי</a:t>
            </a:r>
          </a:p>
          <a:p>
            <a:pPr marL="171450" indent="-1714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צמצום מידע, שמירת מה שרלוונטי</a:t>
            </a:r>
          </a:p>
          <a:p>
            <a:pPr marL="171450" indent="-1714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תופעות מעבר</a:t>
            </a:r>
          </a:p>
          <a:p>
            <a:pPr marL="171450" indent="-1714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en-US" dirty="0"/>
              <a:t>incremental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63329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שני שלבים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54359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חלונות זמן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54833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גישות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7611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נפוצים</a:t>
            </a:r>
          </a:p>
          <a:p>
            <a:pPr marL="171450" indent="-1714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הרבה פרמטרים</a:t>
            </a:r>
          </a:p>
          <a:p>
            <a:pPr marL="171450" indent="-1714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תלוי בפונקציית מרחק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1204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IL" dirty="0"/>
              <a:t> – number of samples</a:t>
            </a:r>
          </a:p>
          <a:p>
            <a:r>
              <a:rPr lang="en-IL" dirty="0"/>
              <a:t>LS – linear sum (vector) of samples</a:t>
            </a:r>
          </a:p>
          <a:p>
            <a:r>
              <a:rPr lang="en-IL" dirty="0"/>
              <a:t>SS – sum of squares of all entries</a:t>
            </a:r>
          </a:p>
          <a:p>
            <a:r>
              <a:rPr lang="en-IL" dirty="0"/>
              <a:t>LS^t – linear sum of time stamps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L" dirty="0"/>
              <a:t>SS^t – squared sum of time stamps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56B7-C216-7C48-B440-ED1DD80C7752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5216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36C9-1D38-B640-8C36-B10E36118ECA}" type="datetimeFigureOut">
              <a:rPr lang="en-IL" smtClean="0"/>
              <a:t>03/05/2021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2BA-F2D3-9641-9127-89E435953FD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13336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36C9-1D38-B640-8C36-B10E36118ECA}" type="datetimeFigureOut">
              <a:rPr lang="en-IL" smtClean="0"/>
              <a:t>03/05/2021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2BA-F2D3-9641-9127-89E435953FD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3527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36C9-1D38-B640-8C36-B10E36118ECA}" type="datetimeFigureOut">
              <a:rPr lang="en-IL" smtClean="0"/>
              <a:t>03/05/2021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2BA-F2D3-9641-9127-89E435953FD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40950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FF10B-497F-FA40-80FF-58A735A82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C8A05-F196-F842-A1A6-2D08B6E48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E3167-AE72-D240-8658-20D4B4BC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8E5B8-4E7C-5A49-A7C3-A534BE565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8D1B0E-4E7B-7B45-AF55-66DBBAEBB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B1C83E-ABDC-EB44-8F69-E79D502B0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36C9-1D38-B640-8C36-B10E36118ECA}" type="datetimeFigureOut">
              <a:rPr lang="en-IL" smtClean="0"/>
              <a:t>03/05/2021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C0FBAA-8457-B847-8EF0-C2C1DD52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7AE5BC-D7A1-0C44-AE81-FC379BD5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2BA-F2D3-9641-9127-89E435953FD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50966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36C9-1D38-B640-8C36-B10E36118ECA}" type="datetimeFigureOut">
              <a:rPr lang="en-IL" smtClean="0"/>
              <a:t>03/05/2021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2BA-F2D3-9641-9127-89E435953FD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0880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36C9-1D38-B640-8C36-B10E36118ECA}" type="datetimeFigureOut">
              <a:rPr lang="en-IL" smtClean="0"/>
              <a:t>03/05/2021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2BA-F2D3-9641-9127-89E435953FD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5316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36C9-1D38-B640-8C36-B10E36118ECA}" type="datetimeFigureOut">
              <a:rPr lang="en-IL" smtClean="0"/>
              <a:t>03/05/2021</a:t>
            </a:fld>
            <a:endParaRPr lang="en-I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2BA-F2D3-9641-9127-89E435953FD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3914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36C9-1D38-B640-8C36-B10E36118ECA}" type="datetimeFigureOut">
              <a:rPr lang="en-IL" smtClean="0"/>
              <a:t>03/05/2021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2BA-F2D3-9641-9127-89E435953FDB}" type="slidenum">
              <a:rPr lang="en-IL" smtClean="0"/>
              <a:t>‹#›</a:t>
            </a:fld>
            <a:endParaRPr lang="en-I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0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36C9-1D38-B640-8C36-B10E36118ECA}" type="datetimeFigureOut">
              <a:rPr lang="en-IL" smtClean="0"/>
              <a:t>03/05/2021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2BA-F2D3-9641-9127-89E435953FD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8741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36C9-1D38-B640-8C36-B10E36118ECA}" type="datetimeFigureOut">
              <a:rPr lang="en-IL" smtClean="0"/>
              <a:t>03/05/2021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2BA-F2D3-9641-9127-89E435953FD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27801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36C9-1D38-B640-8C36-B10E36118ECA}" type="datetimeFigureOut">
              <a:rPr lang="en-IL" smtClean="0"/>
              <a:t>03/05/2021</a:t>
            </a:fld>
            <a:endParaRPr lang="en-IL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L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2BA-F2D3-9641-9127-89E435953FD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21236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96236C9-1D38-B640-8C36-B10E36118ECA}" type="datetimeFigureOut">
              <a:rPr lang="en-IL" smtClean="0"/>
              <a:t>03/05/2021</a:t>
            </a:fld>
            <a:endParaRPr lang="en-I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2BA-F2D3-9641-9127-89E435953FD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38889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96236C9-1D38-B640-8C36-B10E36118ECA}" type="datetimeFigureOut">
              <a:rPr lang="en-IL" smtClean="0"/>
              <a:t>03/05/2021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1B1E2BA-F2D3-9641-9127-89E435953FD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41985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2214579618300649?via%3Dihub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dcu.be/cjPp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avlink.io/en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997BF-0671-7F44-94E8-7B7DE9298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Data Stream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C1E8D3-8F76-7B4D-901A-2E240A583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5361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Identifying Structure from Sensor Data</a:t>
            </a:r>
          </a:p>
        </p:txBody>
      </p:sp>
      <p:pic>
        <p:nvPicPr>
          <p:cNvPr id="5" name="Video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0C6438E-3094-4C16-B271-8674D0E436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3153145" y="640078"/>
            <a:ext cx="5885710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5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68638E-7931-D44E-85C7-E10DC136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Based Algorithms - </a:t>
            </a:r>
            <a:r>
              <a:rPr lang="en-IL"/>
              <a:t>Clustering Feature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16EC8EF-70AE-A34A-8A45-C029D0DB69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L" dirty="0"/>
                  <a:t>Clustering Feature  - information about clusters is reduced to several summary statisitcs used to calculate the distance of each sample.</a:t>
                </a:r>
              </a:p>
              <a:p>
                <a:r>
                  <a:rPr lang="en-IL" dirty="0"/>
                  <a:t>Algorithms build micro-clusters based on the feature. Then, at the seocnd phase k-means or hirachical clustering is used to obtain macro-clusters.</a:t>
                </a:r>
              </a:p>
              <a:p>
                <a:r>
                  <a:rPr lang="en-IL" dirty="0"/>
                  <a:t>Notable algorithims: BIRCH, and CluStream. They use </a:t>
                </a:r>
                <a14:m>
                  <m:oMath xmlns:m="http://schemas.openxmlformats.org/officeDocument/2006/math">
                    <m:r>
                      <a:rPr lang="en-IL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L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L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L" b="1" i="1">
                        <a:latin typeface="Cambria Math" panose="02040503050406030204" pitchFamily="18" charset="0"/>
                      </a:rPr>
                      <m:t>𝑳𝑺</m:t>
                    </m:r>
                    <m:r>
                      <a:rPr lang="en-IL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IL" i="1"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en-IL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L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L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L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L" b="1" i="1">
                            <a:latin typeface="Cambria Math" panose="02040503050406030204" pitchFamily="18" charset="0"/>
                          </a:rPr>
                          <m:t>𝑳𝑺</m:t>
                        </m:r>
                        <m:r>
                          <a:rPr lang="en-IL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L" b="1" i="1">
                            <a:latin typeface="Cambria Math" panose="02040503050406030204" pitchFamily="18" charset="0"/>
                          </a:rPr>
                          <m:t>𝑺𝑺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IL" dirty="0"/>
                  <a:t> respectively, to create micro-clusters. In CluStream old micro-clusters (beneath a threshold) are discarded.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16EC8EF-70AE-A34A-8A45-C029D0DB69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92" t="-813" r="-14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97FAF0-6F20-9E4A-A37D-AA8296FF52DA}"/>
              </a:ext>
            </a:extLst>
          </p:cNvPr>
          <p:cNvSpPr txBox="1"/>
          <p:nvPr/>
        </p:nvSpPr>
        <p:spPr>
          <a:xfrm>
            <a:off x="0" y="6119336"/>
            <a:ext cx="1219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Zhang, T., Ramakrishnan, R. &amp; Livny, M. BIRCH: A New Data Clustering Algorithm and Its Applications. </a:t>
            </a:r>
            <a:r>
              <a:rPr lang="en-US" sz="1400" i="1" dirty="0"/>
              <a:t>Data Mining and Knowledge Discovery</a:t>
            </a:r>
            <a:r>
              <a:rPr lang="en-US" sz="1400" dirty="0"/>
              <a:t> </a:t>
            </a:r>
            <a:r>
              <a:rPr lang="en-US" sz="1400" b="1" dirty="0"/>
              <a:t>1, </a:t>
            </a:r>
            <a:r>
              <a:rPr lang="en-US" sz="1400" dirty="0"/>
              <a:t>141–182 (1997). </a:t>
            </a:r>
          </a:p>
          <a:p>
            <a:endParaRPr lang="en-US" sz="1400" dirty="0"/>
          </a:p>
          <a:p>
            <a:r>
              <a:rPr lang="en-US" sz="1400" dirty="0"/>
              <a:t>Aggarwal, Charu C., et al. "A framework for clustering evolving data streams." Proceedings 2003 VLDB conference. Morgan Kaufmann, 2003.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3652462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BBF28-10AE-B84C-83B9-7C20529BE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Based Algorithms – Time Faded </a:t>
            </a:r>
            <a:r>
              <a:rPr lang="en-IL"/>
              <a:t>Clustering Feature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FC284-34AB-F340-886F-E787D4DC8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These algorithms add a time decaying weight to observations, thus allowing old micro-clusters to lose significance.</a:t>
            </a:r>
          </a:p>
          <a:p>
            <a:r>
              <a:rPr lang="en-IL" dirty="0"/>
              <a:t>A noteable algorithim is DenStream.  The algorithm initializes several potential core micro-clusters. </a:t>
            </a:r>
          </a:p>
          <a:p>
            <a:r>
              <a:rPr lang="en-IL" dirty="0"/>
              <a:t>New samples are then attached to these if th</a:t>
            </a:r>
            <a:r>
              <a:rPr lang="en-US" dirty="0"/>
              <a:t>ei</a:t>
            </a:r>
            <a:r>
              <a:rPr lang="en-IL" dirty="0"/>
              <a:t>r distance isn’t too large, or else they form new outlier micro-clusters.</a:t>
            </a:r>
          </a:p>
          <a:p>
            <a:r>
              <a:rPr lang="en-US" dirty="0"/>
              <a:t>P</a:t>
            </a:r>
            <a:r>
              <a:rPr lang="en-IL" dirty="0"/>
              <a:t>romotion of outliers and degradation of cores happens according to thi</a:t>
            </a:r>
            <a:r>
              <a:rPr lang="en-US" dirty="0"/>
              <a:t>e</a:t>
            </a:r>
            <a:r>
              <a:rPr lang="en-IL" dirty="0"/>
              <a:t>r decaying weight.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911C6-9AE8-FA44-8FF7-A4C06DDA3F40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Cao, Feng, et al. "Density-based clustering over an evolving data stream with noise." Proceedings of the 2006 SIAM international conference on data mining. Society for industrial and applied mathematics, 2006.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60944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0513-BAA9-4A41-9390-07710229C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Based Algorithms – Competitive Learning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B9F78-EE85-7849-852B-72D5DC6FA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 recent type of of algorithims incorporate comptetive learning into the time decaying </a:t>
            </a:r>
            <a:r>
              <a:rPr lang="en-US" dirty="0"/>
              <a:t>features-based</a:t>
            </a:r>
            <a:r>
              <a:rPr lang="en-IL" dirty="0"/>
              <a:t> algorithms.</a:t>
            </a:r>
          </a:p>
          <a:p>
            <a:r>
              <a:rPr lang="en-IL" dirty="0"/>
              <a:t>Following, clusters move th</a:t>
            </a:r>
            <a:r>
              <a:rPr lang="en-US" dirty="0"/>
              <a:t>ei</a:t>
            </a:r>
            <a:r>
              <a:rPr lang="en-IL" dirty="0"/>
              <a:t>r centers towards the absorbing cluster, in order to ”compete” for the sample. If they get too </a:t>
            </a:r>
            <a:r>
              <a:rPr lang="en-US" dirty="0"/>
              <a:t>close,</a:t>
            </a:r>
            <a:r>
              <a:rPr lang="en-IL" dirty="0"/>
              <a:t> they merge.</a:t>
            </a:r>
          </a:p>
          <a:p>
            <a:r>
              <a:rPr lang="en-IL" dirty="0"/>
              <a:t>A notable alogorithm of this type is SOStream.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AE06F-303C-E849-80E2-9CD91818C96A}"/>
              </a:ext>
            </a:extLst>
          </p:cNvPr>
          <p:cNvSpPr txBox="1"/>
          <p:nvPr/>
        </p:nvSpPr>
        <p:spPr>
          <a:xfrm>
            <a:off x="67056" y="5934670"/>
            <a:ext cx="12124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Isaksson, Charlie, Margaret H. Dunham, and Michael </a:t>
            </a:r>
            <a:r>
              <a:rPr lang="en-US" dirty="0" err="1"/>
              <a:t>Hahsler</a:t>
            </a:r>
            <a:r>
              <a:rPr lang="en-US" dirty="0"/>
              <a:t>. "</a:t>
            </a:r>
            <a:r>
              <a:rPr lang="en-US" dirty="0" err="1"/>
              <a:t>SOStream</a:t>
            </a:r>
            <a:r>
              <a:rPr lang="en-US" dirty="0"/>
              <a:t>: Self organizing density-based clustering over data stream." International Workshop on Machine Learning and Data Mining in Pattern Recognition. Springer, Berlin, Heidelberg, 2012.</a:t>
            </a:r>
          </a:p>
        </p:txBody>
      </p:sp>
    </p:spTree>
    <p:extLst>
      <p:ext uri="{BB962C8B-B14F-4D97-AF65-F5344CB8AC3E}">
        <p14:creationId xmlns:p14="http://schemas.microsoft.com/office/powerpoint/2010/main" val="3271587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77513B-50CE-5445-B15E-CCFE97CD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2490283"/>
            <a:ext cx="5602383" cy="1877437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Grid Based Algorithms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5040EF-32B8-46F3-823C-6BA3A49A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18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C9378-BC00-934B-A3C0-9FDAAEC19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Based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264A8-E936-9A4C-8789-416AA8192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 based algorithms attempt to capture the density of observations in a grid. </a:t>
            </a:r>
          </a:p>
          <a:p>
            <a:r>
              <a:rPr lang="en-US" dirty="0"/>
              <a:t>A grid separates the data space along all dimensions into intervals to create grid-cells. </a:t>
            </a:r>
          </a:p>
          <a:p>
            <a:r>
              <a:rPr lang="en-US" dirty="0"/>
              <a:t>By mapping data points to the cells, a density estimate can be maintained. </a:t>
            </a:r>
          </a:p>
          <a:p>
            <a:r>
              <a:rPr lang="en-US" dirty="0"/>
              <a:t>Macro-clusters are typically found by grouping adjacent dense cells.</a:t>
            </a:r>
          </a:p>
        </p:txBody>
      </p:sp>
    </p:spTree>
    <p:extLst>
      <p:ext uri="{BB962C8B-B14F-4D97-AF65-F5344CB8AC3E}">
        <p14:creationId xmlns:p14="http://schemas.microsoft.com/office/powerpoint/2010/main" val="3230747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C9378-BC00-934B-A3C0-9FDAAEC19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Based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264A8-E936-9A4C-8789-416AA8192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 based algorithms natively support arbitrarily shaped clusters, depending on the post processing scheme.</a:t>
            </a:r>
          </a:p>
          <a:p>
            <a:r>
              <a:rPr lang="en-US" dirty="0"/>
              <a:t>The need to hold the grid in memory implies a higher memory footprint, in comparison with distance-based algorithms.</a:t>
            </a:r>
          </a:p>
          <a:p>
            <a:r>
              <a:rPr lang="en-US" dirty="0"/>
              <a:t>The most prominent algorithm is D-Stream, which utilizes a fixed grid, but there are alternatives which use recursive partitioning.</a:t>
            </a:r>
          </a:p>
        </p:txBody>
      </p:sp>
    </p:spTree>
    <p:extLst>
      <p:ext uri="{BB962C8B-B14F-4D97-AF65-F5344CB8AC3E}">
        <p14:creationId xmlns:p14="http://schemas.microsoft.com/office/powerpoint/2010/main" val="606290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F17AE-2199-4249-B689-258C282B4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8C8B8-8247-0E4B-8695-777A64D41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algorithm distinguishes between three types of cells: dense cells, sparse cells and transitional cells whose weight lies between the other two types. </a:t>
            </a:r>
          </a:p>
          <a:p>
            <a:r>
              <a:rPr lang="en-US" dirty="0"/>
              <a:t>The algorithm maps new data points to its respective cell and is initialized by assigning all dense cells to individual clusters.</a:t>
            </a:r>
          </a:p>
          <a:p>
            <a:r>
              <a:rPr lang="en-US" dirty="0"/>
              <a:t>These clusters are extended with all neighboring transitional cells or are merged with the clusters of neighboring dense cells. </a:t>
            </a:r>
          </a:p>
          <a:p>
            <a:r>
              <a:rPr lang="en-US" dirty="0"/>
              <a:t>In regular intervals, the clustering evaluates the weight of each cell and incorporates the changes in cell types into the clustering.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0897E-ABAB-D749-AC49-F07544FBDFB3}"/>
              </a:ext>
            </a:extLst>
          </p:cNvPr>
          <p:cNvSpPr txBox="1"/>
          <p:nvPr/>
        </p:nvSpPr>
        <p:spPr>
          <a:xfrm>
            <a:off x="-7620" y="6211669"/>
            <a:ext cx="1220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Chen, </a:t>
            </a:r>
            <a:r>
              <a:rPr lang="en-US" dirty="0" err="1"/>
              <a:t>Yixin</a:t>
            </a:r>
            <a:r>
              <a:rPr lang="en-US" dirty="0"/>
              <a:t>, and Li Tu. "Density-based clustering for real-time stream data." Proceedings of the 13th ACM SIGKDD international conference on Knowledge discovery and data mining. 2007.</a:t>
            </a:r>
          </a:p>
        </p:txBody>
      </p:sp>
    </p:spTree>
    <p:extLst>
      <p:ext uri="{BB962C8B-B14F-4D97-AF65-F5344CB8AC3E}">
        <p14:creationId xmlns:p14="http://schemas.microsoft.com/office/powerpoint/2010/main" val="1337197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68ADED-7ABE-764D-8CBD-130D344CE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2490283"/>
            <a:ext cx="5602383" cy="1877437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 err="1"/>
              <a:t>evostream</a:t>
            </a:r>
            <a:endParaRPr lang="en-US" kern="1200" cap="all" spc="200" baseline="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65040EF-32B8-46F3-823C-6BA3A49A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E94165-8845-4045-B17B-F92646C51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9873" y="2173266"/>
            <a:ext cx="3657119" cy="25114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Carnein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Matthias, and Heike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Trautmann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. "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evostream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–evolutionary stream clustering utilizing idle times." Big data research 14 (2018): 101-111.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hlinkClick r:id="rId2"/>
              </a:rPr>
              <a:t>link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663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7B26-6DDC-444A-856C-6D4985AA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evoStream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F4DE9-8D48-B14B-8C5C-055EE1D07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evoStream is an evolutionary algorithm for clustering data streams.</a:t>
            </a:r>
          </a:p>
          <a:p>
            <a:r>
              <a:rPr lang="en-IL" dirty="0"/>
              <a:t>Instead of using the standard two-phase mechanism of standard algorithms, evoStream uses and evolutionalry algorithm to incrementally improve its assessment regarding macro-clusters.</a:t>
            </a:r>
          </a:p>
          <a:p>
            <a:r>
              <a:rPr lang="en-IL" dirty="0"/>
              <a:t>Evolution is done in between arrivals of new samples.</a:t>
            </a:r>
          </a:p>
          <a:p>
            <a:r>
              <a:rPr lang="en-IL" dirty="0"/>
              <a:t>The online component is forms time decaying micro-clusters from samples.</a:t>
            </a:r>
          </a:p>
        </p:txBody>
      </p:sp>
    </p:spTree>
    <p:extLst>
      <p:ext uri="{BB962C8B-B14F-4D97-AF65-F5344CB8AC3E}">
        <p14:creationId xmlns:p14="http://schemas.microsoft.com/office/powerpoint/2010/main" val="3463220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4763-ECBC-9045-86F7-FBCE2A00A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Evolutionary Algorithms -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DCEAE1-F0E9-554C-906B-E3DF076A3D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L" dirty="0"/>
                  <a:t>Evolutionary optimization algorithms have the advantage of being able to escape local minima, with the help of mutation.</a:t>
                </a:r>
              </a:p>
              <a:p>
                <a:r>
                  <a:rPr lang="en-IL" dirty="0"/>
                  <a:t>The algorithms usually maintain a “population” of solutions  to the problem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L" dirty="0"/>
                  <a:t>.</a:t>
                </a:r>
              </a:p>
              <a:p>
                <a:r>
                  <a:rPr lang="en-IL" dirty="0"/>
                  <a:t> Each solution possess a grade sometimes termed “fitness”.</a:t>
                </a:r>
              </a:p>
              <a:p>
                <a:r>
                  <a:rPr lang="en-IL" dirty="0"/>
                  <a:t>When new solutions are formed, only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L" dirty="0"/>
                  <a:t> solutions with the best fitness are maintained.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DCEAE1-F0E9-554C-906B-E3DF076A3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92" t="-813" r="-4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514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2EE8A8-E65B-AF46-8180-1FF05C33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2490283"/>
            <a:ext cx="5602383" cy="1877437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165040EF-32B8-46F3-823C-6BA3A49A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83EF62-038E-4340-9305-BF35AEA9B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9873" y="2173266"/>
            <a:ext cx="3657119" cy="25114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900">
                <a:solidFill>
                  <a:schemeClr val="bg1">
                    <a:lumMod val="75000"/>
                    <a:lumOff val="25000"/>
                  </a:schemeClr>
                </a:solidFill>
              </a:rPr>
              <a:t>Survey:</a:t>
            </a:r>
          </a:p>
          <a:p>
            <a:pPr algn="ctr">
              <a:lnSpc>
                <a:spcPct val="90000"/>
              </a:lnSpc>
            </a:pPr>
            <a:r>
              <a:rPr lang="en-US" sz="1900">
                <a:solidFill>
                  <a:schemeClr val="bg1">
                    <a:lumMod val="75000"/>
                    <a:lumOff val="25000"/>
                  </a:schemeClr>
                </a:solidFill>
              </a:rPr>
              <a:t>Carnein, M., Trautmann, H. Optimizing Data Stream Representation: An Extensive Survey on Stream Clustering Algorithms. </a:t>
            </a:r>
            <a:r>
              <a:rPr lang="en-US" sz="1900" i="1">
                <a:solidFill>
                  <a:schemeClr val="bg1">
                    <a:lumMod val="75000"/>
                    <a:lumOff val="25000"/>
                  </a:schemeClr>
                </a:solidFill>
              </a:rPr>
              <a:t>Bus Inf Syst Eng</a:t>
            </a:r>
            <a:r>
              <a:rPr lang="en-US" sz="190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  <a:r>
              <a:rPr lang="en-US" sz="1900" b="1">
                <a:solidFill>
                  <a:schemeClr val="bg1">
                    <a:lumMod val="75000"/>
                    <a:lumOff val="25000"/>
                  </a:schemeClr>
                </a:solidFill>
              </a:rPr>
              <a:t>61, </a:t>
            </a:r>
            <a:r>
              <a:rPr lang="en-US" sz="1900">
                <a:solidFill>
                  <a:schemeClr val="bg1">
                    <a:lumMod val="75000"/>
                    <a:lumOff val="25000"/>
                  </a:schemeClr>
                </a:solidFill>
              </a:rPr>
              <a:t>277–297 (2019).</a:t>
            </a:r>
          </a:p>
          <a:p>
            <a:pPr algn="ctr">
              <a:lnSpc>
                <a:spcPct val="90000"/>
              </a:lnSpc>
            </a:pPr>
            <a:r>
              <a:rPr lang="en-US" sz="1900">
                <a:solidFill>
                  <a:schemeClr val="bg1">
                    <a:lumMod val="75000"/>
                    <a:lumOff val="25000"/>
                  </a:schemeClr>
                </a:solidFill>
                <a:hlinkClick r:id="rId3"/>
              </a:rPr>
              <a:t>link</a:t>
            </a:r>
            <a:endParaRPr lang="en-US" sz="190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0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4763-ECBC-9045-86F7-FBCE2A00A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Evolutionary Algorithms -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CEAE1-F0E9-554C-906B-E3DF076A3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each evolutionary step, some members of the population (algorithm specific), are chosen to create “offspring” solutions.</a:t>
            </a:r>
          </a:p>
          <a:p>
            <a:r>
              <a:rPr lang="en-US" dirty="0"/>
              <a:t>These offspring solutions hope to receive good qualities from their parents, to produce better fitness.</a:t>
            </a:r>
          </a:p>
          <a:p>
            <a:r>
              <a:rPr lang="en-US" dirty="0"/>
              <a:t>At the heart of the algorithm is the mutation process.</a:t>
            </a:r>
          </a:p>
          <a:p>
            <a:r>
              <a:rPr lang="en-US" dirty="0"/>
              <a:t>The mutation process changes some some features of the offspring with pre-determined mutation probability.</a:t>
            </a:r>
          </a:p>
          <a:p>
            <a:r>
              <a:rPr lang="en-US" dirty="0"/>
              <a:t>The mutation helps the algorithm escape local extrema.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648809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F396-F3B2-9141-86AF-DA950E88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 err="1"/>
              <a:t>EVOstream</a:t>
            </a:r>
            <a:r>
              <a:rPr lang="en-US" dirty="0"/>
              <a:t> algorithm #1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ADFD7-0C39-D147-BFDD-5B773AEDD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2103" y="640080"/>
            <a:ext cx="6883072" cy="162495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dirty="0"/>
              <a:t>The algorithm processes samples as they arrive and forms micro-clusters (standard data stream clustering concept) in rows 1-16.</a:t>
            </a:r>
          </a:p>
          <a:p>
            <a:r>
              <a:rPr lang="en-US" dirty="0"/>
              <a:t>Instead of a post processing second phase, the algorithm performs evolutionary steps when idle in rows 17-18.</a:t>
            </a:r>
          </a:p>
          <a:p>
            <a:r>
              <a:rPr lang="en-US" dirty="0"/>
              <a:t>Theoretically, they could have used any micro-clustering strategy for the online phase.</a:t>
            </a:r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90505C-9BB5-EC4D-8584-B6530587BB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72103" y="2588926"/>
            <a:ext cx="6411140" cy="3301736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316638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F396-F3B2-9141-86AF-DA950E88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 err="1"/>
              <a:t>EVOstream</a:t>
            </a:r>
            <a:r>
              <a:rPr lang="en-US" dirty="0"/>
              <a:t> algorithm 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DADFD7-0C39-D147-BFDD-5B773AEDDA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672103" y="640080"/>
                <a:ext cx="6883072" cy="162495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dirty="0"/>
                  <a:t>As a new sample arrives it is assigned a new temporary micro-cluster “new”.</a:t>
                </a:r>
              </a:p>
              <a:p>
                <a:r>
                  <a:rPr lang="en-US" dirty="0"/>
                  <a:t>Each cluster is characterized by the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, with center 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dirty="0"/>
                  <a:t>, update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and weight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.</a:t>
                </a:r>
                <a:endParaRPr lang="en-US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DADFD7-0C39-D147-BFDD-5B773AEDDA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72103" y="640080"/>
                <a:ext cx="6883072" cy="1624958"/>
              </a:xfrm>
              <a:blipFill>
                <a:blip r:embed="rId3"/>
                <a:stretch>
                  <a:fillRect l="-551" t="-1550" r="-55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90505C-9BB5-EC4D-8584-B6530587BB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72103" y="2588926"/>
            <a:ext cx="6411140" cy="3301736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BB886C-6C6B-4044-86F7-BF7B1515D76B}"/>
              </a:ext>
            </a:extLst>
          </p:cNvPr>
          <p:cNvSpPr/>
          <p:nvPr/>
        </p:nvSpPr>
        <p:spPr>
          <a:xfrm>
            <a:off x="4672104" y="3276200"/>
            <a:ext cx="1537108" cy="433651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97908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F396-F3B2-9141-86AF-DA950E88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 err="1"/>
              <a:t>EVOstream</a:t>
            </a:r>
            <a:r>
              <a:rPr lang="en-US" dirty="0"/>
              <a:t> algorithm #3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DADFD7-0C39-D147-BFDD-5B773AEDDA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672103" y="640080"/>
                <a:ext cx="6883072" cy="1624958"/>
              </a:xfrm>
            </p:spPr>
            <p:txBody>
              <a:bodyPr vert="horz" lIns="91440" tIns="45720" rIns="91440" bIns="45720" rtlCol="0">
                <a:normAutofit fontScale="92500" lnSpcReduction="10000"/>
              </a:bodyPr>
              <a:lstStyle/>
              <a:p>
                <a:r>
                  <a:rPr lang="en-US" dirty="0"/>
                  <a:t>The “new” micro-cluster is absorbed by all micro-cluster with sufficient proximity. Correspondingly, they shift their centers and update times. </a:t>
                </a:r>
              </a:p>
              <a:p>
                <a:r>
                  <a:rPr lang="en-US" dirty="0"/>
                  <a:t>The distance measure employed is the standard Euclidian distance,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a gaussian weight.</a:t>
                </a:r>
              </a:p>
              <a:p>
                <a:r>
                  <a:rPr lang="en-US" dirty="0"/>
                  <a:t>If no assignment is possible, a new micro-cluster is declared.</a:t>
                </a:r>
                <a:endParaRPr lang="en-US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DADFD7-0C39-D147-BFDD-5B773AEDDA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72103" y="640080"/>
                <a:ext cx="6883072" cy="1624958"/>
              </a:xfrm>
              <a:blipFill>
                <a:blip r:embed="rId3"/>
                <a:stretch>
                  <a:fillRect l="-368" t="-31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90505C-9BB5-EC4D-8584-B6530587BB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72103" y="2588926"/>
            <a:ext cx="6411140" cy="3301736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BB886C-6C6B-4044-86F7-BF7B1515D76B}"/>
              </a:ext>
            </a:extLst>
          </p:cNvPr>
          <p:cNvSpPr/>
          <p:nvPr/>
        </p:nvSpPr>
        <p:spPr>
          <a:xfrm>
            <a:off x="4672102" y="3694212"/>
            <a:ext cx="3583623" cy="1060668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36593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F396-F3B2-9141-86AF-DA950E88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 err="1"/>
              <a:t>EVOstream</a:t>
            </a:r>
            <a:r>
              <a:rPr lang="en-US" dirty="0"/>
              <a:t> algorithm #4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DADFD7-0C39-D147-BFDD-5B773AEDDA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672103" y="640080"/>
                <a:ext cx="6883072" cy="162495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dirty="0"/>
                  <a:t>Once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micro-clusters have been established,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macro-clusters are initialized by random sampling of micro-clusters.</a:t>
                </a:r>
              </a:p>
              <a:p>
                <a:r>
                  <a:rPr lang="en-US" dirty="0"/>
                  <a:t>From this point on, evolutionary steps will be used to refine them when idle.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DADFD7-0C39-D147-BFDD-5B773AEDDA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72103" y="640080"/>
                <a:ext cx="6883072" cy="1624958"/>
              </a:xfrm>
              <a:blipFill>
                <a:blip r:embed="rId3"/>
                <a:stretch>
                  <a:fillRect l="-551" t="-155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90505C-9BB5-EC4D-8584-B6530587BB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72103" y="2588926"/>
            <a:ext cx="6411140" cy="3301736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BB886C-6C6B-4044-86F7-BF7B1515D76B}"/>
              </a:ext>
            </a:extLst>
          </p:cNvPr>
          <p:cNvSpPr/>
          <p:nvPr/>
        </p:nvSpPr>
        <p:spPr>
          <a:xfrm>
            <a:off x="4672104" y="5085806"/>
            <a:ext cx="3052400" cy="470262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49365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F396-F3B2-9141-86AF-DA950E88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 err="1"/>
              <a:t>EVOstream</a:t>
            </a:r>
            <a:r>
              <a:rPr lang="en-US" dirty="0"/>
              <a:t> algorithm #5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DADFD7-0C39-D147-BFDD-5B773AEDDA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672103" y="640080"/>
                <a:ext cx="6883072" cy="162495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dirty="0"/>
                  <a:t>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dirty="0"/>
                  <a:t> samples, micro-clusters have their weight aged, and those too old are removed. </a:t>
                </a:r>
              </a:p>
              <a:p>
                <a:r>
                  <a:rPr lang="en-US" dirty="0"/>
                  <a:t>Additionally, micro-clusters whose centers have moved sufficiently close, are merged.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DADFD7-0C39-D147-BFDD-5B773AEDDA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72103" y="640080"/>
                <a:ext cx="6883072" cy="1624958"/>
              </a:xfrm>
              <a:blipFill>
                <a:blip r:embed="rId3"/>
                <a:stretch>
                  <a:fillRect l="-551" t="-155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90505C-9BB5-EC4D-8584-B6530587BB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/>
          <a:stretch/>
        </p:blipFill>
        <p:spPr>
          <a:xfrm>
            <a:off x="4672103" y="2816796"/>
            <a:ext cx="6411140" cy="2845995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788584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F396-F3B2-9141-86AF-DA950E88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 err="1"/>
              <a:t>EVOstream</a:t>
            </a:r>
            <a:r>
              <a:rPr lang="en-US" dirty="0"/>
              <a:t> algorithm #</a:t>
            </a:r>
            <a:r>
              <a:rPr lang="he-IL" dirty="0"/>
              <a:t>6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DADFD7-0C39-D147-BFDD-5B773AEDDA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672103" y="640080"/>
                <a:ext cx="6883072" cy="162495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dirty="0"/>
                  <a:t>Select two solutions randomly.</a:t>
                </a:r>
              </a:p>
              <a:p>
                <a:r>
                  <a:rPr lang="en-US" dirty="0"/>
                  <a:t>Create two offspring</a:t>
                </a:r>
                <a:endParaRPr lang="en-US" b="1" dirty="0"/>
              </a:p>
              <a:p>
                <a:r>
                  <a:rPr lang="en-US" dirty="0"/>
                  <a:t>At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mutate</a:t>
                </a:r>
              </a:p>
              <a:p>
                <a:r>
                  <a:rPr lang="en-US" dirty="0"/>
                  <a:t>Discard two least fit solutions. 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DADFD7-0C39-D147-BFDD-5B773AEDDA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72103" y="640080"/>
                <a:ext cx="6883072" cy="1624958"/>
              </a:xfrm>
              <a:blipFill>
                <a:blip r:embed="rId3"/>
                <a:stretch>
                  <a:fillRect l="-551" t="-1550" b="-23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90505C-9BB5-EC4D-8584-B6530587BB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/>
          <a:stretch/>
        </p:blipFill>
        <p:spPr>
          <a:xfrm>
            <a:off x="4712325" y="2816796"/>
            <a:ext cx="6330695" cy="2845995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24554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F396-F3B2-9141-86AF-DA950E88B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 err="1"/>
              <a:t>EVOstream</a:t>
            </a:r>
            <a:r>
              <a:rPr lang="en-US" dirty="0"/>
              <a:t> algorithm #7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DADFD7-0C39-D147-BFDD-5B773AEDDA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:r>
                  <a:rPr lang="en-US" dirty="0"/>
                  <a:t>As a fitness measure, the authors use: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𝑆𝑆𝑄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dirty="0"/>
                  <a:t>With: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𝑆𝑆𝑄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𝑚𝑐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𝑪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i.e., assign each micro-cluster to its closest macro-cluster.  Then for each macro-cluster, sum the distances of each micro-cluster center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radial symmetry of the chosen fitness function, is perhaps the reason the algorithm tends to choose spherical clusters as the authors pointed out.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DADFD7-0C39-D147-BFDD-5B773AEDDA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28" t="-2033" b="-122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34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F396-F3B2-9141-86AF-DA950E88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dirty="0" err="1"/>
              <a:t>EVOstream</a:t>
            </a:r>
            <a:r>
              <a:rPr lang="en-US" sz="2000" dirty="0"/>
              <a:t> algorithm –results #1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ADFD7-0C39-D147-BFDD-5B773AEDD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3244" y="2638044"/>
            <a:ext cx="3063765" cy="3263206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 dirty="0"/>
              <a:t>As an initial test, the authors ran the algorithm on two Gaussian clusters.</a:t>
            </a:r>
          </a:p>
          <a:p>
            <a:r>
              <a:rPr lang="en-US" dirty="0"/>
              <a:t>The point worth noting the the the non- monotonous changes to fitness across generations.</a:t>
            </a:r>
          </a:p>
          <a:p>
            <a:r>
              <a:rPr lang="en-US" dirty="0"/>
              <a:t>As new micro-clusters are added (green lines), fitness tends to fall.</a:t>
            </a:r>
          </a:p>
          <a:p>
            <a:r>
              <a:rPr lang="en-US" dirty="0"/>
              <a:t>On the other hand, clean-up steps (red-lines), always improve the fitness. </a:t>
            </a:r>
          </a:p>
          <a:p>
            <a:r>
              <a:rPr lang="en-US" dirty="0"/>
              <a:t>This is a consequence of the fitness not being normalized by the number of samples.</a:t>
            </a:r>
          </a:p>
          <a:p>
            <a:endParaRPr lang="en-US" b="1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90505C-9BB5-EC4D-8584-B6530587BB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/>
        </p:blipFill>
        <p:spPr>
          <a:xfrm>
            <a:off x="4823366" y="2724642"/>
            <a:ext cx="6227064" cy="1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83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F396-F3B2-9141-86AF-DA950E88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 err="1"/>
              <a:t>EVOstream</a:t>
            </a:r>
            <a:r>
              <a:rPr lang="en-US" dirty="0"/>
              <a:t> algorithm –results #2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ADFD7-0C39-D147-BFDD-5B773AEDD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2103" y="640080"/>
            <a:ext cx="6883072" cy="278892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To evaluate the algorithm, it was run on several public data sets:</a:t>
            </a:r>
          </a:p>
          <a:p>
            <a:r>
              <a:rPr lang="en-US" dirty="0" err="1"/>
              <a:t>Powersupply</a:t>
            </a:r>
            <a:r>
              <a:rPr lang="en-US" dirty="0"/>
              <a:t> – is a dataset of hourly power supply readings of an Italian electric company. Features are power supply to two </a:t>
            </a:r>
            <a:r>
              <a:rPr lang="en-US" dirty="0" err="1"/>
              <a:t>seprate</a:t>
            </a:r>
            <a:r>
              <a:rPr lang="en-US" dirty="0"/>
              <a:t> grids.</a:t>
            </a:r>
          </a:p>
          <a:p>
            <a:r>
              <a:rPr lang="en-US" dirty="0"/>
              <a:t>Sensor – is a dataset of physical sensor readings ( temperature, humidity, etc.).</a:t>
            </a:r>
          </a:p>
          <a:p>
            <a:r>
              <a:rPr lang="en-US" dirty="0"/>
              <a:t>KDDCup99 – is a dataset of network traffic data</a:t>
            </a:r>
          </a:p>
          <a:p>
            <a:r>
              <a:rPr lang="en-US" dirty="0" err="1"/>
              <a:t>Covertype</a:t>
            </a:r>
            <a:r>
              <a:rPr lang="en-US" dirty="0"/>
              <a:t> – contains cartographic data. </a:t>
            </a:r>
          </a:p>
          <a:p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90505C-9BB5-EC4D-8584-B6530587BB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4808361" y="3589516"/>
            <a:ext cx="6138624" cy="1300555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0969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3CDC-CB02-3146-B668-3C72E172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Data Stream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174F2-E2E1-E740-9495-7F0F31CF2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L" dirty="0"/>
              <a:t>Data stream clustering is applicable for all streamed data. Some examples are:</a:t>
            </a:r>
          </a:p>
          <a:p>
            <a:pPr lvl="1"/>
            <a:r>
              <a:rPr lang="en-IL" dirty="0"/>
              <a:t>Sensor data</a:t>
            </a:r>
          </a:p>
          <a:p>
            <a:pPr lvl="1"/>
            <a:r>
              <a:rPr lang="en-IL" dirty="0"/>
              <a:t>Social media streams</a:t>
            </a:r>
          </a:p>
          <a:p>
            <a:pPr lvl="1"/>
            <a:r>
              <a:rPr lang="en-IL" dirty="0"/>
              <a:t>Stock market data</a:t>
            </a:r>
          </a:p>
          <a:p>
            <a:r>
              <a:rPr lang="en-IL" dirty="0"/>
              <a:t>Key features are:</a:t>
            </a:r>
          </a:p>
          <a:p>
            <a:pPr lvl="1"/>
            <a:r>
              <a:rPr lang="en-IL" b="1" dirty="0"/>
              <a:t>Data is gathered incrementally</a:t>
            </a:r>
            <a:r>
              <a:rPr lang="en-IL" dirty="0"/>
              <a:t> thus pre-processing and clustering should be incremental as well.</a:t>
            </a:r>
          </a:p>
          <a:p>
            <a:pPr lvl="1"/>
            <a:r>
              <a:rPr lang="en-IL" dirty="0"/>
              <a:t>Data stream is potentially infinite, and therfore the system must discard data and maintain only an aggregate, or utilize windowing</a:t>
            </a:r>
          </a:p>
          <a:p>
            <a:pPr lvl="1"/>
            <a:r>
              <a:rPr lang="en-IL" dirty="0"/>
              <a:t>Data might be non-stationary.</a:t>
            </a:r>
          </a:p>
        </p:txBody>
      </p:sp>
    </p:spTree>
    <p:extLst>
      <p:ext uri="{BB962C8B-B14F-4D97-AF65-F5344CB8AC3E}">
        <p14:creationId xmlns:p14="http://schemas.microsoft.com/office/powerpoint/2010/main" val="3288724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F396-F3B2-9141-86AF-DA950E88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 err="1"/>
              <a:t>EVOstream</a:t>
            </a:r>
            <a:r>
              <a:rPr lang="en-US" dirty="0"/>
              <a:t> algorithm –results #3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ADFD7-0C39-D147-BFDD-5B773AEDD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2103" y="640080"/>
            <a:ext cx="6883072" cy="162495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authors benchmark their algorithm against multiple data stream clustering algorithms. Some are feature based while others are density based.</a:t>
            </a:r>
          </a:p>
          <a:p>
            <a:r>
              <a:rPr lang="en-US" dirty="0"/>
              <a:t>Note that some of them tend towards spherical clusters, while others do not.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90505C-9BB5-EC4D-8584-B6530587BB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4672103" y="2925376"/>
            <a:ext cx="6411140" cy="2628835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02021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F396-F3B2-9141-86AF-DA950E88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 err="1"/>
              <a:t>EVOstream</a:t>
            </a:r>
            <a:r>
              <a:rPr lang="en-US" dirty="0"/>
              <a:t> algorithm –results #4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ADFD7-0C39-D147-BFDD-5B773AEDD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2103" y="640080"/>
            <a:ext cx="6883072" cy="3226526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dirty="0"/>
              <a:t>Below is a comparison between various algorithms when run against the power supply dataset. </a:t>
            </a:r>
          </a:p>
          <a:p>
            <a:r>
              <a:rPr lang="en-US" dirty="0"/>
              <a:t>The </a:t>
            </a:r>
            <a:r>
              <a:rPr lang="en-US" dirty="0" err="1"/>
              <a:t>evoStream</a:t>
            </a:r>
            <a:r>
              <a:rPr lang="en-US" dirty="0"/>
              <a:t> algorithm has a lower median SSQ compared to 4 of the algorithms.</a:t>
            </a:r>
          </a:p>
          <a:p>
            <a:r>
              <a:rPr lang="en-US" dirty="0"/>
              <a:t>The best in class is the </a:t>
            </a:r>
            <a:r>
              <a:rPr lang="en-US" dirty="0" err="1"/>
              <a:t>D-Stream+attraction</a:t>
            </a:r>
            <a:r>
              <a:rPr lang="en-US" dirty="0"/>
              <a:t>.</a:t>
            </a:r>
          </a:p>
          <a:p>
            <a:r>
              <a:rPr lang="en-US" dirty="0"/>
              <a:t>These results are somewhat unfair in my eyes. The authors measure the performance according to the metric that their algorithm tries to minimize. I would expect them to be best in class. </a:t>
            </a:r>
          </a:p>
          <a:p>
            <a:r>
              <a:rPr lang="en-US" dirty="0"/>
              <a:t>Note that the only algorithms which perform worse have no tendency towards spherical clusters maybe they aren’t.</a:t>
            </a:r>
          </a:p>
          <a:p>
            <a:r>
              <a:rPr lang="en-US" dirty="0"/>
              <a:t>They claim they tried also other performance metrics and found the same results.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90505C-9BB5-EC4D-8584-B6530587BB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4672103" y="4072709"/>
            <a:ext cx="6411140" cy="183961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177301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F396-F3B2-9141-86AF-DA950E88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 err="1"/>
              <a:t>EVOstream</a:t>
            </a:r>
            <a:r>
              <a:rPr lang="en-US" dirty="0"/>
              <a:t> algorithm –results #5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ADFD7-0C39-D147-BFDD-5B773AEDD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2103" y="640079"/>
            <a:ext cx="6883072" cy="31568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Using the same data set, but this time letting it run on the whole stream, shows a quick descent in fitness until first cleanup.</a:t>
            </a:r>
          </a:p>
          <a:p>
            <a:r>
              <a:rPr lang="en-US" dirty="0"/>
              <a:t>Following,  during each clean-up fitness improves, and then degrades.</a:t>
            </a:r>
          </a:p>
          <a:p>
            <a:r>
              <a:rPr lang="en-US" dirty="0"/>
              <a:t>Generally, evolution creates an uptrend in fitness. The authors give no explanation regarding the following decline.</a:t>
            </a:r>
          </a:p>
          <a:p>
            <a:r>
              <a:rPr lang="en-US" dirty="0"/>
              <a:t>Again, given the fact that the fitness isn’t normalized by the number of samples of micro-clusters, it is hard to judge the quality of clustering as samples arrive.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90505C-9BB5-EC4D-8584-B6530587BB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4672103" y="4077990"/>
            <a:ext cx="6411140" cy="1834331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971571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F396-F3B2-9141-86AF-DA950E88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/>
              <a:t>EVOstream algorithm –results #6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ADFD7-0C39-D147-BFDD-5B773AEDD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3244" y="2638044"/>
            <a:ext cx="3063765" cy="3263206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dirty="0"/>
              <a:t>Same comparison but for other data sets.</a:t>
            </a:r>
          </a:p>
          <a:p>
            <a:r>
              <a:rPr lang="en-US" dirty="0"/>
              <a:t>Still no clear advantage for the </a:t>
            </a:r>
            <a:r>
              <a:rPr lang="en-US" dirty="0" err="1"/>
              <a:t>evoStream</a:t>
            </a:r>
            <a:r>
              <a:rPr lang="en-US" dirty="0"/>
              <a:t> algorithm.</a:t>
            </a:r>
          </a:p>
          <a:p>
            <a:r>
              <a:rPr lang="en-US" dirty="0"/>
              <a:t>As seen in the left bar of each plot, for the sensor data set, variance in the SSQ is larger.</a:t>
            </a:r>
          </a:p>
          <a:p>
            <a:r>
              <a:rPr lang="en-US" dirty="0"/>
              <a:t>This is a result of the fact that this dataset is faster, and here’s less time for iterations.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90505C-9BB5-EC4D-8584-B6530587BB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/>
        </p:blipFill>
        <p:spPr>
          <a:xfrm>
            <a:off x="4823366" y="2522263"/>
            <a:ext cx="6227064" cy="182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31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F396-F3B2-9141-86AF-DA950E88B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dirty="0" err="1"/>
              <a:t>EVOstream</a:t>
            </a:r>
            <a:r>
              <a:rPr lang="en-US" sz="2000" dirty="0"/>
              <a:t> algorithm –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ADFD7-0C39-D147-BFDD-5B773AEDD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algorithm is able to provide results with comparable quality to other common algorithms.</a:t>
            </a:r>
          </a:p>
          <a:p>
            <a:r>
              <a:rPr lang="en-US" dirty="0"/>
              <a:t>It does so while requiring less computational power, and is able to improve results incrementally, thus providing results on demand.</a:t>
            </a:r>
          </a:p>
          <a:p>
            <a:r>
              <a:rPr lang="en-US" dirty="0"/>
              <a:t>It seems using a fitness function which isn’t normalized by the number of micro-clusters hurts overall results, as well as making it harder to measure the actual performance.</a:t>
            </a:r>
          </a:p>
        </p:txBody>
      </p:sp>
    </p:spTree>
    <p:extLst>
      <p:ext uri="{BB962C8B-B14F-4D97-AF65-F5344CB8AC3E}">
        <p14:creationId xmlns:p14="http://schemas.microsoft.com/office/powerpoint/2010/main" val="187752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68ADED-7ABE-764D-8CBD-130D344CE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2490283"/>
            <a:ext cx="5602383" cy="1877437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My Motivation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5040EF-32B8-46F3-823C-6BA3A49A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75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13C06-C88E-7145-83D4-35FBA8AB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4486656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/>
              <a:t>Back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341BF-7D36-464C-91A3-2608C4EBB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672" y="2640692"/>
            <a:ext cx="4486656" cy="32552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 work in LAR on the HC200</a:t>
            </a:r>
          </a:p>
          <a:p>
            <a:r>
              <a:rPr lang="en-US"/>
              <a:t>The HC200 uses acoustic communication to trasmit telemetry while submerged.</a:t>
            </a:r>
          </a:p>
          <a:p>
            <a:r>
              <a:rPr lang="en-US"/>
              <a:t>Communication is relatively unreliable:</a:t>
            </a:r>
          </a:p>
          <a:p>
            <a:pPr lvl="1"/>
            <a:r>
              <a:rPr lang="en-US"/>
              <a:t>Limited abilty ot retransmit</a:t>
            </a:r>
          </a:p>
          <a:p>
            <a:pPr lvl="1"/>
            <a:r>
              <a:rPr lang="en-US"/>
              <a:t>Limited bandwith , challenging channel</a:t>
            </a:r>
          </a:p>
        </p:txBody>
      </p:sp>
      <p:pic>
        <p:nvPicPr>
          <p:cNvPr id="5" name="Content Placeholder 4" descr="A submarine in the water&#10;&#10;Description automatically generated with medium confidence">
            <a:extLst>
              <a:ext uri="{FF2B5EF4-FFF2-40B4-BE49-F238E27FC236}">
                <a16:creationId xmlns:a16="http://schemas.microsoft.com/office/drawing/2014/main" id="{A97ADD79-7F1A-DD43-9AB8-1BC08273D1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105" r="18228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00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B624-80C0-A640-8DDE-36C2F5CE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Concept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0D0966-CE6F-AF48-BBC6-3F23E8173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HC200 is an example of an autonomous platform, which continuously transmits telemtry data.</a:t>
            </a:r>
          </a:p>
          <a:p>
            <a:r>
              <a:rPr lang="en-IL" dirty="0"/>
              <a:t>Many sensors and autonomous platforms send  such data continuously.</a:t>
            </a:r>
          </a:p>
          <a:p>
            <a:r>
              <a:rPr lang="en-IL" dirty="0"/>
              <a:t>Data is often well structured and uses an apriori known protocol.</a:t>
            </a:r>
          </a:p>
          <a:p>
            <a:r>
              <a:rPr lang="en-IL" dirty="0"/>
              <a:t>However, due to limitations of the channel, hardware, or other, communications may have low throughput and low link relaibility.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67557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830B5B-EA21-0C47-9056-D05EFBD6A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More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048BB-EBA6-4643-ABB9-161E4A04D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IL"/>
              <a:t>ow Throughput Comm.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58C09-B02F-C445-85E6-7007EF0C54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IL" dirty="0"/>
              <a:t>cousitc communication</a:t>
            </a:r>
          </a:p>
          <a:p>
            <a:r>
              <a:rPr lang="en-IL" dirty="0"/>
              <a:t>LORA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7CE3F4-2782-EC4E-9676-6868739260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L"/>
              <a:t>Structured Telemetry Protocols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7CC1B9-F93F-C147-B45F-937C94154F3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L" dirty="0"/>
              <a:t>CAN BUS</a:t>
            </a:r>
          </a:p>
          <a:p>
            <a:r>
              <a:rPr lang="en-IL" dirty="0"/>
              <a:t>MAVLink</a:t>
            </a:r>
          </a:p>
          <a:p>
            <a:r>
              <a:rPr lang="en-IL" dirty="0"/>
              <a:t>ROS</a:t>
            </a:r>
          </a:p>
        </p:txBody>
      </p:sp>
    </p:spTree>
    <p:extLst>
      <p:ext uri="{BB962C8B-B14F-4D97-AF65-F5344CB8AC3E}">
        <p14:creationId xmlns:p14="http://schemas.microsoft.com/office/powerpoint/2010/main" val="652876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8EE512-E799-7D48-8E9E-DF16A62F0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984" y="1283546"/>
            <a:ext cx="5715917" cy="3914063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IL" sz="1500" dirty="0">
                <a:solidFill>
                  <a:srgbClr val="404040"/>
                </a:solidFill>
              </a:rPr>
              <a:t>The HC200 sends sensor data periodically.</a:t>
            </a:r>
          </a:p>
          <a:p>
            <a:pPr>
              <a:lnSpc>
                <a:spcPct val="90000"/>
              </a:lnSpc>
            </a:pPr>
            <a:r>
              <a:rPr lang="en-IL" sz="1500" dirty="0">
                <a:solidFill>
                  <a:srgbClr val="404040"/>
                </a:solidFill>
              </a:rPr>
              <a:t>The transmission follows a strict protocol (described later):</a:t>
            </a:r>
          </a:p>
          <a:p>
            <a:pPr lvl="1">
              <a:lnSpc>
                <a:spcPct val="90000"/>
              </a:lnSpc>
            </a:pPr>
            <a:r>
              <a:rPr lang="en-IL" sz="1500" dirty="0">
                <a:solidFill>
                  <a:srgbClr val="404040"/>
                </a:solidFill>
              </a:rPr>
              <a:t>An apriori known list of possible messages.</a:t>
            </a:r>
          </a:p>
          <a:p>
            <a:pPr lvl="1">
              <a:lnSpc>
                <a:spcPct val="90000"/>
              </a:lnSpc>
            </a:pPr>
            <a:r>
              <a:rPr lang="en-IL" sz="1500" dirty="0">
                <a:solidFill>
                  <a:srgbClr val="404040"/>
                </a:solidFill>
              </a:rPr>
              <a:t>Within each message, each byte has an apriori known meaning.</a:t>
            </a:r>
          </a:p>
          <a:p>
            <a:pPr lvl="1">
              <a:lnSpc>
                <a:spcPct val="90000"/>
              </a:lnSpc>
            </a:pPr>
            <a:r>
              <a:rPr lang="en-IL" sz="1500" dirty="0">
                <a:solidFill>
                  <a:srgbClr val="404040"/>
                </a:solidFill>
              </a:rPr>
              <a:t>Most of the time what changes is only the payload.</a:t>
            </a:r>
          </a:p>
          <a:p>
            <a:pPr>
              <a:lnSpc>
                <a:spcPct val="90000"/>
              </a:lnSpc>
            </a:pPr>
            <a:r>
              <a:rPr lang="en-IL" sz="1500" dirty="0">
                <a:solidFill>
                  <a:srgbClr val="404040"/>
                </a:solidFill>
              </a:rPr>
              <a:t>Some of the data changes very slowly, for instance MSB’s of: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P</a:t>
            </a:r>
            <a:r>
              <a:rPr lang="en-IL" sz="1500" dirty="0">
                <a:solidFill>
                  <a:srgbClr val="404040"/>
                </a:solidFill>
              </a:rPr>
              <a:t>osition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D</a:t>
            </a:r>
            <a:r>
              <a:rPr lang="en-IL" sz="1500" dirty="0">
                <a:solidFill>
                  <a:srgbClr val="404040"/>
                </a:solidFill>
              </a:rPr>
              <a:t>epth</a:t>
            </a:r>
          </a:p>
          <a:p>
            <a:pPr lvl="1">
              <a:lnSpc>
                <a:spcPct val="90000"/>
              </a:lnSpc>
            </a:pPr>
            <a:r>
              <a:rPr lang="en-IL" sz="1500" dirty="0">
                <a:solidFill>
                  <a:srgbClr val="404040"/>
                </a:solidFill>
              </a:rPr>
              <a:t>Water temperature</a:t>
            </a:r>
          </a:p>
          <a:p>
            <a:pPr>
              <a:lnSpc>
                <a:spcPct val="90000"/>
              </a:lnSpc>
            </a:pPr>
            <a:r>
              <a:rPr lang="en-IL" sz="1500" dirty="0">
                <a:solidFill>
                  <a:srgbClr val="404040"/>
                </a:solidFill>
              </a:rPr>
              <a:t>Some of the data typically don’t change: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P</a:t>
            </a:r>
            <a:r>
              <a:rPr lang="en-IL" sz="1500" dirty="0">
                <a:solidFill>
                  <a:srgbClr val="404040"/>
                </a:solidFill>
              </a:rPr>
              <a:t>rotocol structure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E</a:t>
            </a:r>
            <a:r>
              <a:rPr lang="en-IL" sz="1500" dirty="0">
                <a:solidFill>
                  <a:srgbClr val="404040"/>
                </a:solidFill>
              </a:rPr>
              <a:t>rror flags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A7595CD-9393-8F48-A961-73B6234FC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IL" sz="2600">
                <a:solidFill>
                  <a:srgbClr val="FFFFFF"/>
                </a:solidFill>
              </a:rPr>
              <a:t>What do I mean by structure?</a:t>
            </a:r>
          </a:p>
        </p:txBody>
      </p:sp>
    </p:spTree>
    <p:extLst>
      <p:ext uri="{BB962C8B-B14F-4D97-AF65-F5344CB8AC3E}">
        <p14:creationId xmlns:p14="http://schemas.microsoft.com/office/powerpoint/2010/main" val="376288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C875-86F3-3741-90B5-4FCC8E59D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IL"/>
              <a:t>Main Challenges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F4F0E6-C19B-443C-B03D-0FC09499C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1865793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7621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7595CD-9393-8F48-A961-73B6234FC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MAVLink Protocol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8EE512-E799-7D48-8E9E-DF16A62F0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3243" y="2638044"/>
            <a:ext cx="5963317" cy="326320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Each transmission includes several serialized messages.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A message has a following structure:</a:t>
            </a:r>
          </a:p>
          <a:p>
            <a:pPr marL="914400" lvl="1">
              <a:lnSpc>
                <a:spcPct val="90000"/>
              </a:lnSpc>
            </a:pPr>
            <a:r>
              <a:rPr lang="en-US" sz="1500" dirty="0"/>
              <a:t>Constant start byte</a:t>
            </a:r>
          </a:p>
          <a:p>
            <a:pPr marL="914400" lvl="1">
              <a:lnSpc>
                <a:spcPct val="90000"/>
              </a:lnSpc>
            </a:pPr>
            <a:r>
              <a:rPr lang="en-US" sz="1500" dirty="0"/>
              <a:t>Length byte</a:t>
            </a:r>
          </a:p>
          <a:p>
            <a:pPr marL="914400" lvl="1">
              <a:lnSpc>
                <a:spcPct val="90000"/>
              </a:lnSpc>
            </a:pPr>
            <a:r>
              <a:rPr lang="en-US" sz="1500" dirty="0"/>
              <a:t>A running sequence number byte</a:t>
            </a:r>
          </a:p>
          <a:p>
            <a:pPr marL="914400" lvl="1">
              <a:lnSpc>
                <a:spcPct val="90000"/>
              </a:lnSpc>
            </a:pPr>
            <a:r>
              <a:rPr lang="en-US" sz="1500" dirty="0"/>
              <a:t>System ID (sender address)</a:t>
            </a:r>
          </a:p>
          <a:p>
            <a:pPr marL="914400" lvl="1">
              <a:lnSpc>
                <a:spcPct val="90000"/>
              </a:lnSpc>
            </a:pPr>
            <a:r>
              <a:rPr lang="en-US" sz="1500" dirty="0"/>
              <a:t>Component ID (sender’s component)</a:t>
            </a:r>
          </a:p>
          <a:p>
            <a:pPr marL="914400" lvl="1">
              <a:lnSpc>
                <a:spcPct val="90000"/>
              </a:lnSpc>
            </a:pPr>
            <a:r>
              <a:rPr lang="en-US" sz="1500" dirty="0"/>
              <a:t>Message ID (message number)</a:t>
            </a:r>
          </a:p>
          <a:p>
            <a:pPr marL="914400" lvl="1">
              <a:lnSpc>
                <a:spcPct val="90000"/>
              </a:lnSpc>
            </a:pPr>
            <a:r>
              <a:rPr lang="en-US" sz="1500" dirty="0"/>
              <a:t>Payload data (length varies)</a:t>
            </a:r>
          </a:p>
          <a:p>
            <a:pPr marL="914400" lvl="1">
              <a:lnSpc>
                <a:spcPct val="90000"/>
              </a:lnSpc>
            </a:pPr>
            <a:r>
              <a:rPr lang="en-US" sz="1500" dirty="0"/>
              <a:t>2 checksum bytes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waterfall chart&#10;&#10;Description automatically generated">
            <a:extLst>
              <a:ext uri="{FF2B5EF4-FFF2-40B4-BE49-F238E27FC236}">
                <a16:creationId xmlns:a16="http://schemas.microsoft.com/office/drawing/2014/main" id="{D8CD1276-028E-124B-96EC-553AFB6E7C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15890" y="3179179"/>
            <a:ext cx="3328416" cy="507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D607C0-FF8E-A44E-897A-4B063278BE52}"/>
              </a:ext>
            </a:extLst>
          </p:cNvPr>
          <p:cNvSpPr txBox="1"/>
          <p:nvPr/>
        </p:nvSpPr>
        <p:spPr>
          <a:xfrm>
            <a:off x="1737378" y="6088581"/>
            <a:ext cx="1045462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500" dirty="0"/>
              <a:t>Protocol Documentation: </a:t>
            </a:r>
            <a:r>
              <a:rPr lang="en-US" sz="1500" dirty="0">
                <a:hlinkClick r:id="rId3"/>
              </a:rPr>
              <a:t>https://mavlink.io/en/</a:t>
            </a:r>
            <a:endParaRPr lang="en-US" sz="1500" dirty="0"/>
          </a:p>
          <a:p>
            <a:r>
              <a:rPr lang="en-US" sz="1500" dirty="0"/>
              <a:t>A survey: </a:t>
            </a:r>
          </a:p>
          <a:p>
            <a:r>
              <a:rPr lang="en-US" sz="1500" dirty="0"/>
              <a:t>Koubaa, Anis, et al. "Micro air vehicle link (mavlink) in a nutshell: A survey." </a:t>
            </a:r>
            <a:r>
              <a:rPr lang="en-US" sz="1500" i="1" dirty="0"/>
              <a:t>IEEE Access</a:t>
            </a:r>
            <a:r>
              <a:rPr lang="en-US" sz="1500" dirty="0"/>
              <a:t> 7 (2019): 87658-87680.</a:t>
            </a:r>
            <a:endParaRPr lang="en-IL" sz="1500" dirty="0"/>
          </a:p>
        </p:txBody>
      </p:sp>
    </p:spTree>
    <p:extLst>
      <p:ext uri="{BB962C8B-B14F-4D97-AF65-F5344CB8AC3E}">
        <p14:creationId xmlns:p14="http://schemas.microsoft.com/office/powerpoint/2010/main" val="2072921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50F30E-B63B-3145-8FC8-E5F84B03D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984" y="1283546"/>
            <a:ext cx="5715917" cy="3914063"/>
          </a:xfrm>
        </p:spPr>
        <p:txBody>
          <a:bodyPr anchor="ctr">
            <a:normAutofit/>
          </a:bodyPr>
          <a:lstStyle/>
          <a:p>
            <a:r>
              <a:rPr lang="en-IL">
                <a:solidFill>
                  <a:srgbClr val="404040"/>
                </a:solidFill>
              </a:rPr>
              <a:t>Mostly the same messages are serialzed over and over along a mission. These may changes bwetween missions or experiments.</a:t>
            </a:r>
          </a:p>
          <a:p>
            <a:r>
              <a:rPr lang="en-IL">
                <a:solidFill>
                  <a:srgbClr val="404040"/>
                </a:solidFill>
              </a:rPr>
              <a:t>Thus protocol dictated bytes in the stream are expected to remain mostly constant across sequetial transmissions.</a:t>
            </a:r>
          </a:p>
          <a:p>
            <a:r>
              <a:rPr lang="en-IL">
                <a:solidFill>
                  <a:srgbClr val="404040"/>
                </a:solidFill>
              </a:rPr>
              <a:t>MSB’s of phsyical quantities are expected to change slowly or not change at all  across sequetial transmissions.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E829E-2EAF-364E-9B61-23E2B418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IL">
                <a:solidFill>
                  <a:srgbClr val="FFFFFF"/>
                </a:solidFill>
              </a:rPr>
              <a:t>What type of structure can we expect?</a:t>
            </a:r>
          </a:p>
        </p:txBody>
      </p:sp>
    </p:spTree>
    <p:extLst>
      <p:ext uri="{BB962C8B-B14F-4D97-AF65-F5344CB8AC3E}">
        <p14:creationId xmlns:p14="http://schemas.microsoft.com/office/powerpoint/2010/main" val="2182670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7EDEA-A701-5B4D-9731-A77D6BF1B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984" y="1283546"/>
            <a:ext cx="5715917" cy="3914063"/>
          </a:xfrm>
        </p:spPr>
        <p:txBody>
          <a:bodyPr anchor="ctr">
            <a:normAutofit/>
          </a:bodyPr>
          <a:lstStyle/>
          <a:p>
            <a:r>
              <a:rPr lang="en-IL">
                <a:solidFill>
                  <a:srgbClr val="404040"/>
                </a:solidFill>
              </a:rPr>
              <a:t>If structure is inferred, it can improve communication relability without consuming additional channel resources.</a:t>
            </a:r>
          </a:p>
          <a:p>
            <a:r>
              <a:rPr lang="en-IL">
                <a:solidFill>
                  <a:srgbClr val="404040"/>
                </a:solidFill>
              </a:rPr>
              <a:t>Learned bits can help do channel decoding without additional overhead.</a:t>
            </a:r>
          </a:p>
          <a:p>
            <a:endParaRPr lang="en-IL">
              <a:solidFill>
                <a:srgbClr val="40404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D6DDE-97B3-C244-8736-C333CD7EE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IL" sz="3000">
                <a:solidFill>
                  <a:srgbClr val="FFFFFF"/>
                </a:solidFill>
              </a:rPr>
              <a:t>Why do we care?</a:t>
            </a:r>
          </a:p>
        </p:txBody>
      </p:sp>
    </p:spTree>
    <p:extLst>
      <p:ext uri="{BB962C8B-B14F-4D97-AF65-F5344CB8AC3E}">
        <p14:creationId xmlns:p14="http://schemas.microsoft.com/office/powerpoint/2010/main" val="92474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1A6DD-7D3F-7B40-8D1C-41CE20FC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Current status &amp; future workplan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8CC93-814C-7248-BCD6-8AF6DE0AA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L" dirty="0"/>
              <a:t>Current:</a:t>
            </a:r>
          </a:p>
          <a:p>
            <a:r>
              <a:rPr lang="en-IL" dirty="0"/>
              <a:t>As of today </a:t>
            </a:r>
            <a:r>
              <a:rPr lang="en-IL" b="1" dirty="0"/>
              <a:t>after</a:t>
            </a:r>
            <a:r>
              <a:rPr lang="en-IL" dirty="0"/>
              <a:t> channel decoding, </a:t>
            </a:r>
            <a:r>
              <a:rPr lang="en-IL" b="1" dirty="0"/>
              <a:t>if</a:t>
            </a:r>
            <a:r>
              <a:rPr lang="en-IL" dirty="0"/>
              <a:t> transmission fails the checksum, inferred structure bits are imposed on the stream.</a:t>
            </a:r>
          </a:p>
          <a:p>
            <a:r>
              <a:rPr lang="en-IL" dirty="0"/>
              <a:t>Afterwhich, checksum calculation is again attempted.</a:t>
            </a:r>
          </a:p>
          <a:p>
            <a:endParaRPr lang="en-IL" dirty="0"/>
          </a:p>
          <a:p>
            <a:pPr marL="0" indent="0">
              <a:buNone/>
            </a:pPr>
            <a:r>
              <a:rPr lang="en-IL" dirty="0"/>
              <a:t>Goals:</a:t>
            </a:r>
          </a:p>
          <a:p>
            <a:r>
              <a:rPr lang="en-IL" dirty="0"/>
              <a:t>Improve structure / pattern identification – </a:t>
            </a:r>
            <a:r>
              <a:rPr lang="en-IL" b="1" dirty="0"/>
              <a:t>Attempt clustering of incoming data stream.</a:t>
            </a:r>
          </a:p>
          <a:p>
            <a:r>
              <a:rPr lang="en-IL" dirty="0"/>
              <a:t>Better integrate the knowledge into the channel decoding scheme.</a:t>
            </a:r>
          </a:p>
        </p:txBody>
      </p:sp>
    </p:spTree>
    <p:extLst>
      <p:ext uri="{BB962C8B-B14F-4D97-AF65-F5344CB8AC3E}">
        <p14:creationId xmlns:p14="http://schemas.microsoft.com/office/powerpoint/2010/main" val="4136769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2278B-1E58-6A4B-88FF-ED95A332B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Current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92A54-471A-EB46-A23C-F3072497D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3244" y="2638044"/>
            <a:ext cx="3063765" cy="32632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Entropy of bits along tranmission is calculated.</a:t>
            </a:r>
          </a:p>
          <a:p>
            <a:r>
              <a:rPr lang="en-US"/>
              <a:t>Low entropy bits are deemed structural.</a:t>
            </a:r>
          </a:p>
          <a:p>
            <a:r>
              <a:rPr lang="en-US"/>
              <a:t>Up to 4% of corruted messages receovered.</a:t>
            </a:r>
          </a:p>
          <a:p>
            <a:r>
              <a:rPr lang="en-US"/>
              <a:t>Above 30% of bit error corrected.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47E6CB-945A-6F46-8BBC-5D059F1F17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3970" y="1293275"/>
            <a:ext cx="5705856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83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48B3-D588-D940-8A7D-9B317DE6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en-IL"/>
              <a:t>Two – Phase Clustering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B6405-55E1-6848-ABA7-387B86973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2638044"/>
            <a:ext cx="5963317" cy="3263206"/>
          </a:xfrm>
        </p:spPr>
        <p:txBody>
          <a:bodyPr>
            <a:normAutofit/>
          </a:bodyPr>
          <a:lstStyle/>
          <a:p>
            <a:r>
              <a:rPr lang="en-IL"/>
              <a:t>As discussed in classes, clustering algorithms tend to employ an </a:t>
            </a:r>
            <a:r>
              <a:rPr lang="en-IL" b="1"/>
              <a:t>iterative procedure</a:t>
            </a:r>
            <a:r>
              <a:rPr lang="en-IL"/>
              <a:t> to refine their results, optimize the number of clusters, etc.</a:t>
            </a:r>
          </a:p>
          <a:p>
            <a:r>
              <a:rPr lang="en-IL"/>
              <a:t>The </a:t>
            </a:r>
            <a:r>
              <a:rPr lang="en-IL" b="1"/>
              <a:t>real time</a:t>
            </a:r>
            <a:r>
              <a:rPr lang="en-IL"/>
              <a:t> nature of data stream clustering algorhitms may prohibit this.</a:t>
            </a:r>
          </a:p>
          <a:p>
            <a:r>
              <a:rPr lang="en-IL"/>
              <a:t>A solution is to utilize a first phase step to create micro-clusters, and then, either periodaically, or in post processing, run a second step to iterate in re-cluster the results.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A58C055-EF68-4C47-9D75-23AEB5623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298" y="2868002"/>
            <a:ext cx="3629318" cy="104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16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9AD0-220C-1244-A942-E4E085627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IL"/>
              <a:t>Time Window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1AE7A-97C3-484B-9520-A078C1F7D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L" sz="1500"/>
              <a:t>Time window models help the system “forget” old </a:t>
            </a:r>
            <a:r>
              <a:rPr lang="en-US" sz="1500"/>
              <a:t>data and</a:t>
            </a:r>
            <a:r>
              <a:rPr lang="en-IL" sz="1500"/>
              <a:t> help perforamnce when dealing with non-stationary processess.</a:t>
            </a:r>
          </a:p>
          <a:p>
            <a:pPr>
              <a:lnSpc>
                <a:spcPct val="90000"/>
              </a:lnSpc>
            </a:pPr>
            <a:r>
              <a:rPr lang="en-IL" sz="1500"/>
              <a:t>General model types:</a:t>
            </a:r>
          </a:p>
          <a:p>
            <a:pPr lvl="1">
              <a:lnSpc>
                <a:spcPct val="90000"/>
              </a:lnSpc>
            </a:pPr>
            <a:r>
              <a:rPr lang="en-IL" sz="1500"/>
              <a:t>Damped – older samples have smaller weights.</a:t>
            </a:r>
          </a:p>
          <a:p>
            <a:pPr lvl="1">
              <a:lnSpc>
                <a:spcPct val="90000"/>
              </a:lnSpc>
            </a:pPr>
            <a:r>
              <a:rPr lang="en-IL" sz="1500"/>
              <a:t>Sliding Window – retain only recent samples. </a:t>
            </a:r>
            <a:r>
              <a:rPr lang="en-US" sz="1500"/>
              <a:t>W</a:t>
            </a:r>
            <a:r>
              <a:rPr lang="en-IL" sz="1500"/>
              <a:t>indow may have a varyaible length.</a:t>
            </a:r>
          </a:p>
          <a:p>
            <a:pPr lvl="1">
              <a:lnSpc>
                <a:spcPct val="90000"/>
              </a:lnSpc>
            </a:pPr>
            <a:r>
              <a:rPr lang="en-IL" sz="1500"/>
              <a:t>Landmark Time Window – Use any data based or external landmark to define windows. </a:t>
            </a:r>
          </a:p>
          <a:p>
            <a:pPr lvl="1">
              <a:lnSpc>
                <a:spcPct val="90000"/>
              </a:lnSpc>
            </a:pPr>
            <a:r>
              <a:rPr lang="en-IL" sz="1500"/>
              <a:t>Pyramidal Time Model – Use several time windows of diffrerent length to obtain diffrennt level of granulatiry. </a:t>
            </a:r>
          </a:p>
          <a:p>
            <a:pPr lvl="1">
              <a:lnSpc>
                <a:spcPct val="90000"/>
              </a:lnSpc>
            </a:pPr>
            <a:endParaRPr lang="en-IL" sz="15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533F40-045E-4E3D-9243-864CD4E58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02EC6-D845-41B3-BEBE-CB34D9BFE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6B010CB5-D711-7C48-8D7B-1DDE515C4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789" y="2673780"/>
            <a:ext cx="4782312" cy="151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9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854D-2524-DF4E-8518-D7B9E00C7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Common Strategies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B611B-CC0D-8544-AC96-83CD4F715A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2103" y="640079"/>
            <a:ext cx="6883072" cy="29591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Strategies are divided as:</a:t>
            </a:r>
          </a:p>
          <a:p>
            <a:pPr marL="914400" lvl="1"/>
            <a:r>
              <a:rPr lang="en-US"/>
              <a:t>Distance based -  clusteres are created according to a distance threshold.</a:t>
            </a:r>
          </a:p>
          <a:p>
            <a:pPr marL="914400" lvl="1"/>
            <a:r>
              <a:rPr lang="en-US"/>
              <a:t>Grid based – break down the sample space to a grid and maintain only the population density.</a:t>
            </a:r>
          </a:p>
          <a:p>
            <a:pPr marL="914400" lvl="1"/>
            <a:r>
              <a:rPr lang="en-US"/>
              <a:t>Model based – Fit data to a model, and discard samples.</a:t>
            </a:r>
          </a:p>
          <a:p>
            <a:pPr marL="914400" lvl="1"/>
            <a:r>
              <a:rPr lang="en-US"/>
              <a:t>Projection – Project samples to a lower dimension.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4763E-1F5B-4192-9E84-267D8A649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223" y="3822192"/>
            <a:ext cx="6882951" cy="20684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013361-A314-4AA8-8C94-46622655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3905450"/>
            <a:ext cx="6720840" cy="1901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D219DA2E-A114-EB45-874A-CFF832316C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43851" y="3987746"/>
            <a:ext cx="5939694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85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BD3E37-7751-B948-B3EC-AD41B3C8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2490283"/>
            <a:ext cx="5602383" cy="1877437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Distance Based Algorithms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5040EF-32B8-46F3-823C-6BA3A49A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2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68638E-7931-D44E-85C7-E10DC136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Based Algorithms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EC8EF-70AE-A34A-8A45-C029D0DB6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Distance-based algorithms are the most common and popular approaches in stream clustering.</a:t>
            </a:r>
          </a:p>
          <a:p>
            <a:r>
              <a:rPr lang="en-US" dirty="0"/>
              <a:t>However, they rely on many parameters, and thus making them work given specific data may be challenging.</a:t>
            </a:r>
            <a:endParaRPr lang="he-IL" dirty="0"/>
          </a:p>
          <a:p>
            <a:r>
              <a:rPr lang="en-US" dirty="0"/>
              <a:t>Another limitation is that their reliance on a distance measure, makes them more susceptible to forming clusters of certain shapes, depending on the used metric.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5191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1980</TotalTime>
  <Words>3047</Words>
  <Application>Microsoft Macintosh PowerPoint</Application>
  <PresentationFormat>Widescreen</PresentationFormat>
  <Paragraphs>334</Paragraphs>
  <Slides>44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Cambria Math</vt:lpstr>
      <vt:lpstr>Gill Sans MT</vt:lpstr>
      <vt:lpstr>Parcel</vt:lpstr>
      <vt:lpstr>Data Stream Clustering</vt:lpstr>
      <vt:lpstr>Background</vt:lpstr>
      <vt:lpstr>Data Stream Clustering</vt:lpstr>
      <vt:lpstr>Main Challenges</vt:lpstr>
      <vt:lpstr>Two – Phase Clustering</vt:lpstr>
      <vt:lpstr>Time Window Models</vt:lpstr>
      <vt:lpstr>Common Strategies</vt:lpstr>
      <vt:lpstr>Distance Based Algorithms</vt:lpstr>
      <vt:lpstr>Distance Based Algorithms</vt:lpstr>
      <vt:lpstr>Distance Based Algorithms - Clustering Feature</vt:lpstr>
      <vt:lpstr>Distance Based Algorithms – Time Faded Clustering Feature </vt:lpstr>
      <vt:lpstr>Distance Based Algorithms – Competitive Learning</vt:lpstr>
      <vt:lpstr>Grid Based Algorithms</vt:lpstr>
      <vt:lpstr>Grid Based Algorithms</vt:lpstr>
      <vt:lpstr>Grid Based Algorithms</vt:lpstr>
      <vt:lpstr>D-Stream</vt:lpstr>
      <vt:lpstr>evostream</vt:lpstr>
      <vt:lpstr>evoStream</vt:lpstr>
      <vt:lpstr>Evolutionary Algorithms - #1</vt:lpstr>
      <vt:lpstr>Evolutionary Algorithms - #2</vt:lpstr>
      <vt:lpstr>EVOstream algorithm #1</vt:lpstr>
      <vt:lpstr>EVOstream algorithm #2</vt:lpstr>
      <vt:lpstr>EVOstream algorithm #3</vt:lpstr>
      <vt:lpstr>EVOstream algorithm #4</vt:lpstr>
      <vt:lpstr>EVOstream algorithm #5</vt:lpstr>
      <vt:lpstr>EVOstream algorithm #6</vt:lpstr>
      <vt:lpstr>EVOstream algorithm #7</vt:lpstr>
      <vt:lpstr>EVOstream algorithm –results #1</vt:lpstr>
      <vt:lpstr>EVOstream algorithm –results #2</vt:lpstr>
      <vt:lpstr>EVOstream algorithm –results #3</vt:lpstr>
      <vt:lpstr>EVOstream algorithm –results #4</vt:lpstr>
      <vt:lpstr>EVOstream algorithm –results #5</vt:lpstr>
      <vt:lpstr>EVOstream algorithm –results #6</vt:lpstr>
      <vt:lpstr>EVOstream algorithm – summary</vt:lpstr>
      <vt:lpstr>My Motivation</vt:lpstr>
      <vt:lpstr>Back Story</vt:lpstr>
      <vt:lpstr>Concept</vt:lpstr>
      <vt:lpstr>More examples</vt:lpstr>
      <vt:lpstr>What do I mean by structure?</vt:lpstr>
      <vt:lpstr>MAVLink Protocol</vt:lpstr>
      <vt:lpstr>What type of structure can we expect?</vt:lpstr>
      <vt:lpstr>Why do we care?</vt:lpstr>
      <vt:lpstr>Current status &amp; future workplan</vt:lpstr>
      <vt:lpstr>Current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Structure from Sensor Data</dc:title>
  <dc:creator>Yair Mazal</dc:creator>
  <cp:lastModifiedBy>Yair Mazal</cp:lastModifiedBy>
  <cp:revision>122</cp:revision>
  <dcterms:created xsi:type="dcterms:W3CDTF">2021-05-02T05:17:01Z</dcterms:created>
  <dcterms:modified xsi:type="dcterms:W3CDTF">2021-05-03T15:02:12Z</dcterms:modified>
</cp:coreProperties>
</file>